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8"/>
  </p:notesMasterIdLst>
  <p:sldIdLst>
    <p:sldId id="256" r:id="rId2"/>
    <p:sldId id="278" r:id="rId3"/>
    <p:sldId id="279" r:id="rId4"/>
    <p:sldId id="280" r:id="rId5"/>
    <p:sldId id="260" r:id="rId6"/>
    <p:sldId id="262" r:id="rId7"/>
    <p:sldId id="263" r:id="rId8"/>
    <p:sldId id="264" r:id="rId9"/>
    <p:sldId id="265" r:id="rId10"/>
    <p:sldId id="266" r:id="rId11"/>
    <p:sldId id="267" r:id="rId12"/>
    <p:sldId id="268" r:id="rId13"/>
    <p:sldId id="269" r:id="rId14"/>
    <p:sldId id="270" r:id="rId15"/>
    <p:sldId id="271" r:id="rId16"/>
    <p:sldId id="273" r:id="rId17"/>
    <p:sldId id="274" r:id="rId18"/>
    <p:sldId id="272" r:id="rId19"/>
    <p:sldId id="281" r:id="rId20"/>
    <p:sldId id="282" r:id="rId21"/>
    <p:sldId id="283" r:id="rId22"/>
    <p:sldId id="275" r:id="rId23"/>
    <p:sldId id="276" r:id="rId24"/>
    <p:sldId id="261" r:id="rId25"/>
    <p:sldId id="284" r:id="rId26"/>
    <p:sldId id="277" r:id="rId2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FF9966"/>
    <a:srgbClr val="FF0066"/>
    <a:srgbClr val="FF6699"/>
    <a:srgbClr val="FF5050"/>
    <a:srgbClr val="FF33CC"/>
    <a:srgbClr val="000000"/>
    <a:srgbClr val="CC6600"/>
    <a:srgbClr val="990000"/>
    <a:srgbClr val="990099"/>
  </p:clrMru>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Στυλ με θέμα 1 - Έμφαση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4624" autoAdjust="0"/>
  </p:normalViewPr>
  <p:slideViewPr>
    <p:cSldViewPr>
      <p:cViewPr>
        <p:scale>
          <a:sx n="70" d="100"/>
          <a:sy n="70" d="100"/>
        </p:scale>
        <p:origin x="-1416" y="-78"/>
      </p:cViewPr>
      <p:guideLst>
        <p:guide orient="horz" pos="2160"/>
        <p:guide pos="2880"/>
      </p:guideLst>
    </p:cSldViewPr>
  </p:slideViewPr>
  <p:outlineViewPr>
    <p:cViewPr>
      <p:scale>
        <a:sx n="33" d="100"/>
        <a:sy n="33" d="100"/>
      </p:scale>
      <p:origin x="0" y="1267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10CC91-0F14-4982-8048-712FAC075794}" type="datetimeFigureOut">
              <a:rPr lang="el-GR" smtClean="0"/>
              <a:pPr/>
              <a:t>5/2/2012</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3C3D42-3E13-4C56-8DAC-20E3B594103A}"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93C3D42-3E13-4C56-8DAC-20E3B594103A}" type="slidenum">
              <a:rPr lang="el-GR" smtClean="0"/>
              <a:pPr/>
              <a:t>1</a:t>
            </a:fld>
            <a:endParaRPr lang="el-G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93C3D42-3E13-4C56-8DAC-20E3B594103A}" type="slidenum">
              <a:rPr lang="el-GR" smtClean="0"/>
              <a:pPr/>
              <a:t>19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CB280FBB-CC0F-408D-A6E5-4E8CF37C9256}" type="datetimeFigureOut">
              <a:rPr lang="el-GR" smtClean="0"/>
              <a:pPr/>
              <a:t>5/2/2012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1357CE8-0AEE-489F-8102-5EA9CC80B124}"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B280FBB-CC0F-408D-A6E5-4E8CF37C9256}" type="datetimeFigureOut">
              <a:rPr lang="el-GR" smtClean="0"/>
              <a:pPr/>
              <a:t>5/2/2012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1357CE8-0AEE-489F-8102-5EA9CC80B124}"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B280FBB-CC0F-408D-A6E5-4E8CF37C9256}" type="datetimeFigureOut">
              <a:rPr lang="el-GR" smtClean="0"/>
              <a:pPr/>
              <a:t>5/2/2012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1357CE8-0AEE-489F-8102-5EA9CC80B124}"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B280FBB-CC0F-408D-A6E5-4E8CF37C9256}" type="datetimeFigureOut">
              <a:rPr lang="el-GR" smtClean="0"/>
              <a:pPr/>
              <a:t>5/2/2012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1357CE8-0AEE-489F-8102-5EA9CC80B124}"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B280FBB-CC0F-408D-A6E5-4E8CF37C9256}" type="datetimeFigureOut">
              <a:rPr lang="el-GR" smtClean="0"/>
              <a:pPr/>
              <a:t>5/2/2012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1357CE8-0AEE-489F-8102-5EA9CC80B124}"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CB280FBB-CC0F-408D-A6E5-4E8CF37C9256}" type="datetimeFigureOut">
              <a:rPr lang="el-GR" smtClean="0"/>
              <a:pPr/>
              <a:t>5/2/2012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1357CE8-0AEE-489F-8102-5EA9CC80B124}"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CB280FBB-CC0F-408D-A6E5-4E8CF37C9256}" type="datetimeFigureOut">
              <a:rPr lang="el-GR" smtClean="0"/>
              <a:pPr/>
              <a:t>5/2/2012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F1357CE8-0AEE-489F-8102-5EA9CC80B124}"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CB280FBB-CC0F-408D-A6E5-4E8CF37C9256}" type="datetimeFigureOut">
              <a:rPr lang="el-GR" smtClean="0"/>
              <a:pPr/>
              <a:t>5/2/2012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F1357CE8-0AEE-489F-8102-5EA9CC80B124}"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B280FBB-CC0F-408D-A6E5-4E8CF37C9256}" type="datetimeFigureOut">
              <a:rPr lang="el-GR" smtClean="0"/>
              <a:pPr/>
              <a:t>5/2/2012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F1357CE8-0AEE-489F-8102-5EA9CC80B124}"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B280FBB-CC0F-408D-A6E5-4E8CF37C9256}" type="datetimeFigureOut">
              <a:rPr lang="el-GR" smtClean="0"/>
              <a:pPr/>
              <a:t>5/2/2012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1357CE8-0AEE-489F-8102-5EA9CC80B124}"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B280FBB-CC0F-408D-A6E5-4E8CF37C9256}" type="datetimeFigureOut">
              <a:rPr lang="el-GR" smtClean="0"/>
              <a:pPr/>
              <a:t>5/2/2012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1357CE8-0AEE-489F-8102-5EA9CC80B124}"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280FBB-CC0F-408D-A6E5-4E8CF37C9256}" type="datetimeFigureOut">
              <a:rPr lang="el-GR" smtClean="0"/>
              <a:pPr/>
              <a:t>5/2/2012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357CE8-0AEE-489F-8102-5EA9CC80B124}"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audio" Target="file:///E:\E.T.%20-%20Katy%20Perry%20lyrics%20(%20NO%20KANYE!!!).mp3" TargetMode="Externa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gr/imgres?q=%CE%BA%CE%BF%CE%BA%CE%BA%CE%B9%CE%BD%CE%BF+%CE%BC%CF%8C%CE%B4%CE%B1&amp;um=1&amp;hl=el&amp;biw=1366&amp;bih=673&amp;tbm=isch&amp;tbnid=BA69UaZAdk5oUM:&amp;imgrefurl=http://www.tlife.gr/photoGallery/celebrities-fashion/41-35-6912.html&amp;docid=nd-o_69XAZua7M&amp;imgurl=http://www.tlife.gr/files/Image/fashion/2010/XMAS_MONTH/NEWS/ANANEOSI/resized/7_530_530.jpg&amp;w=530&amp;h=530&amp;ei=kV_mTsy4CoTasgaw1eWLCQ&amp;zoom=1"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gr/imgres?q=snakeskin+fall+winter+2011&amp;um=1&amp;hl=el&amp;biw=1366&amp;bih=673&amp;tbm=isch&amp;tbnid=9h-4xWGZzZfj1M:&amp;imgrefurl=http://smellslikefashion.blogspot.com/2011/03/fallwinter-2011-2012-trends-snake-skin.html&amp;docid=eKayi0d4KwmnXM&amp;imgurl=http://4.bp.blogspot.com/-PXQ3_FGp8Zg/TZLmWTFN3VI/AAAAAAAABpE/QELkLvR1n6Q/s640/00070m.jpg&amp;w=320&amp;h=480&amp;ei=smDmTvj6EdKesAbJ2YHADA&amp;zoom=1" TargetMode="External"/><Relationship Id="rId1" Type="http://schemas.openxmlformats.org/officeDocument/2006/relationships/slideLayout" Target="../slideLayouts/slideLayout8.xml"/><Relationship Id="rId5" Type="http://schemas.openxmlformats.org/officeDocument/2006/relationships/image" Target="../media/image14.jpeg"/><Relationship Id="rId4" Type="http://schemas.openxmlformats.org/officeDocument/2006/relationships/hyperlink" Target="http://www.google.gr/imgres?q=snakeskin+fall+winter+2011&amp;um=1&amp;hl=el&amp;biw=1366&amp;bih=673&amp;tbm=isch&amp;tbnid=_rudsnDTgEWSnM:&amp;imgrefurl=http://articles.timesofindia.indiatimes.com/2011-08-13/trends/29880934_1_snakeskin-print-jackets&amp;docid=r2jWa6lGVMuFjM&amp;imgurl=http://timesofindia.indiatimes.com/photo/9578641.cms&amp;w=450&amp;h=300&amp;ei=smDmTvj6EdKesAbJ2YHADA&amp;zoom=1"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stylewatch.gr/" TargetMode="External"/><Relationship Id="rId2" Type="http://schemas.openxmlformats.org/officeDocument/2006/relationships/hyperlink" Target="http://www.ladieswall.com/" TargetMode="External"/><Relationship Id="rId1" Type="http://schemas.openxmlformats.org/officeDocument/2006/relationships/slideLayout" Target="../slideLayouts/slideLayout1.xml"/><Relationship Id="rId4" Type="http://schemas.openxmlformats.org/officeDocument/2006/relationships/hyperlink" Target="http://blog.beautypaths.eu/"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gr/imgres?q=sportswear&amp;um=1&amp;hl=el&amp;biw=1366&amp;bih=673&amp;tbm=isch&amp;tbnid=s43VLFmsz9nx1M:&amp;imgrefurl=http://www.aliexpress.com/fm-store/104103/210772457-488057480/Free-shipping-new-fashion-women-ladies-winter-fleece-jacket-cotton-sweatshirt-outerwear-warm-collection-garmant-sportswear.html&amp;docid=7Cft6AMya7hoRM&amp;imgurl=http://img.alibaba.com/wsphoto/v0/443568077/Free-shipping-New-fashion-women-spring-sports-wear-sets-Velvet-jogging-outdoor-clothes-hoodies-sweatshirt-tops.jpg&amp;w=310&amp;h=310&amp;ei=cVzmTsSQG8bzsgb7g5mwCQ&amp;zoom=1" TargetMode="External"/><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0"/>
            <a:ext cx="7772400" cy="1395586"/>
          </a:xfrm>
        </p:spPr>
        <p:txBody>
          <a:bodyPr>
            <a:normAutofit/>
          </a:bodyPr>
          <a:lstStyle/>
          <a:p>
            <a:r>
              <a:rPr lang="el-GR" sz="5400" b="1" i="1" u="sng" dirty="0" smtClean="0"/>
              <a:t>ΜΟΔΑ</a:t>
            </a:r>
            <a:endParaRPr lang="el-GR" sz="5400" b="1" i="1" u="sng" dirty="0"/>
          </a:p>
        </p:txBody>
      </p:sp>
      <p:sp>
        <p:nvSpPr>
          <p:cNvPr id="3" name="2 - Υπότιτλος"/>
          <p:cNvSpPr>
            <a:spLocks noGrp="1"/>
          </p:cNvSpPr>
          <p:nvPr>
            <p:ph type="subTitle" idx="1"/>
          </p:nvPr>
        </p:nvSpPr>
        <p:spPr>
          <a:xfrm>
            <a:off x="0" y="1124744"/>
            <a:ext cx="9144000" cy="5157192"/>
          </a:xfrm>
        </p:spPr>
        <p:txBody>
          <a:bodyPr>
            <a:normAutofit/>
          </a:bodyPr>
          <a:lstStyle/>
          <a:p>
            <a:r>
              <a:rPr lang="el-GR" sz="3600" b="1" i="1" dirty="0" smtClean="0">
                <a:solidFill>
                  <a:schemeClr val="tx1"/>
                </a:solidFill>
              </a:rPr>
              <a:t>Φάκελος Ερευνητικής εργασίας</a:t>
            </a:r>
          </a:p>
          <a:p>
            <a:endParaRPr lang="el-GR" sz="3600" b="1" i="1" dirty="0">
              <a:solidFill>
                <a:schemeClr val="tx1"/>
              </a:solidFill>
            </a:endParaRPr>
          </a:p>
          <a:p>
            <a:r>
              <a:rPr lang="el-GR" sz="3600" b="1" i="1" dirty="0" smtClean="0">
                <a:solidFill>
                  <a:schemeClr val="tx1"/>
                </a:solidFill>
              </a:rPr>
              <a:t>Σχολείο</a:t>
            </a:r>
            <a:r>
              <a:rPr lang="en-US" sz="3600" b="1" i="1" dirty="0" smtClean="0">
                <a:solidFill>
                  <a:schemeClr val="tx1"/>
                </a:solidFill>
              </a:rPr>
              <a:t>:</a:t>
            </a:r>
            <a:r>
              <a:rPr lang="el-GR" sz="3600" b="1" i="1" dirty="0" smtClean="0">
                <a:solidFill>
                  <a:schemeClr val="tx1"/>
                </a:solidFill>
              </a:rPr>
              <a:t>Γενικό Λύκειο Αρχαγγέλου</a:t>
            </a:r>
            <a:br>
              <a:rPr lang="el-GR" sz="3600" b="1" i="1" dirty="0" smtClean="0">
                <a:solidFill>
                  <a:schemeClr val="tx1"/>
                </a:solidFill>
              </a:rPr>
            </a:br>
            <a:r>
              <a:rPr lang="el-GR" sz="3600" b="1" i="1" dirty="0" smtClean="0">
                <a:solidFill>
                  <a:schemeClr val="tx1"/>
                </a:solidFill>
              </a:rPr>
              <a:t>Τμήμα</a:t>
            </a:r>
            <a:r>
              <a:rPr lang="en-US" sz="3600" b="1" i="1" dirty="0" smtClean="0">
                <a:solidFill>
                  <a:schemeClr val="tx1"/>
                </a:solidFill>
              </a:rPr>
              <a:t>:</a:t>
            </a:r>
            <a:r>
              <a:rPr lang="el-GR" sz="3600" b="1" i="1" dirty="0" smtClean="0">
                <a:solidFill>
                  <a:schemeClr val="tx1"/>
                </a:solidFill>
              </a:rPr>
              <a:t>Α2,4</a:t>
            </a:r>
          </a:p>
          <a:p>
            <a:endParaRPr lang="el-GR" sz="3600" b="1" i="1" dirty="0">
              <a:solidFill>
                <a:schemeClr val="tx1"/>
              </a:solidFill>
            </a:endParaRPr>
          </a:p>
        </p:txBody>
      </p:sp>
      <p:pic>
        <p:nvPicPr>
          <p:cNvPr id="4" name="3 - Εικόνα" descr="300095_297042970310555_100000145636761_1380501_1977908689_n.jpg"/>
          <p:cNvPicPr>
            <a:picLocks noChangeAspect="1"/>
          </p:cNvPicPr>
          <p:nvPr/>
        </p:nvPicPr>
        <p:blipFill>
          <a:blip r:embed="rId4" cstate="print"/>
          <a:stretch>
            <a:fillRect/>
          </a:stretch>
        </p:blipFill>
        <p:spPr>
          <a:xfrm>
            <a:off x="6876256" y="3789040"/>
            <a:ext cx="2052228" cy="2736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4 - Εικόνα" descr="205118_115985288481389_100002097558686_140186_3423725_n.jpg"/>
          <p:cNvPicPr>
            <a:picLocks noChangeAspect="1"/>
          </p:cNvPicPr>
          <p:nvPr/>
        </p:nvPicPr>
        <p:blipFill>
          <a:blip r:embed="rId5" cstate="print"/>
          <a:stretch>
            <a:fillRect/>
          </a:stretch>
        </p:blipFill>
        <p:spPr>
          <a:xfrm>
            <a:off x="2483768" y="3717033"/>
            <a:ext cx="2088232" cy="2736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5 - Εικόνα" descr="168369_179301825434661_100000645354057_448021_1847293_n.jpg"/>
          <p:cNvPicPr>
            <a:picLocks noChangeAspect="1"/>
          </p:cNvPicPr>
          <p:nvPr/>
        </p:nvPicPr>
        <p:blipFill>
          <a:blip r:embed="rId6" cstate="print"/>
          <a:stretch>
            <a:fillRect/>
          </a:stretch>
        </p:blipFill>
        <p:spPr>
          <a:xfrm>
            <a:off x="4716016" y="3789040"/>
            <a:ext cx="1990903" cy="26420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6 - Εικόνα" descr="188496_191306667574623_100000858744128_467998_5818497_n.jpg"/>
          <p:cNvPicPr>
            <a:picLocks noChangeAspect="1"/>
          </p:cNvPicPr>
          <p:nvPr/>
        </p:nvPicPr>
        <p:blipFill>
          <a:blip r:embed="rId7" cstate="print"/>
          <a:stretch>
            <a:fillRect/>
          </a:stretch>
        </p:blipFill>
        <p:spPr>
          <a:xfrm>
            <a:off x="0" y="3789040"/>
            <a:ext cx="2368263" cy="2664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8 - Ορθογώνιο"/>
          <p:cNvSpPr/>
          <p:nvPr/>
        </p:nvSpPr>
        <p:spPr>
          <a:xfrm>
            <a:off x="2483768" y="5733256"/>
            <a:ext cx="522900"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cap="none" spc="0" dirty="0" smtClean="0">
                <a:ln>
                  <a:prstDash val="solid"/>
                </a:ln>
                <a:solidFill>
                  <a:srgbClr val="7030A0"/>
                </a:solidFill>
                <a:effectLst>
                  <a:outerShdw blurRad="88000" dist="50800" dir="5040000" algn="tl">
                    <a:schemeClr val="accent4">
                      <a:tint val="80000"/>
                      <a:satMod val="250000"/>
                      <a:alpha val="45000"/>
                    </a:schemeClr>
                  </a:outerShdw>
                </a:effectLst>
              </a:rPr>
              <a:t>E</a:t>
            </a:r>
            <a:endParaRPr lang="el-GR" sz="5400" b="1" cap="none" spc="0" dirty="0">
              <a:ln>
                <a:prstDash val="solid"/>
              </a:ln>
              <a:solidFill>
                <a:srgbClr val="7030A0"/>
              </a:solidFill>
              <a:effectLst>
                <a:outerShdw blurRad="88000" dist="50800" dir="5040000" algn="tl">
                  <a:schemeClr val="accent4">
                    <a:tint val="80000"/>
                    <a:satMod val="250000"/>
                    <a:alpha val="45000"/>
                  </a:schemeClr>
                </a:outerShdw>
              </a:effectLst>
            </a:endParaRPr>
          </a:p>
        </p:txBody>
      </p:sp>
      <p:sp>
        <p:nvSpPr>
          <p:cNvPr id="10" name="9 - Ορθογώνιο"/>
          <p:cNvSpPr/>
          <p:nvPr/>
        </p:nvSpPr>
        <p:spPr>
          <a:xfrm>
            <a:off x="4716016" y="5661248"/>
            <a:ext cx="625492"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G</a:t>
            </a:r>
            <a:endParaRPr lang="el-GR" sz="5400" b="1"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endParaRPr>
          </a:p>
        </p:txBody>
      </p:sp>
      <p:sp>
        <p:nvSpPr>
          <p:cNvPr id="11" name="10 - Ορθογώνιο"/>
          <p:cNvSpPr/>
          <p:nvPr/>
        </p:nvSpPr>
        <p:spPr>
          <a:xfrm>
            <a:off x="6876256" y="5733256"/>
            <a:ext cx="562976"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solidFill>
                  <a:srgbClr val="FF0066"/>
                </a:solidFill>
                <a:effectLst>
                  <a:reflection blurRad="12700" stA="28000" endPos="45000" dist="1000" dir="5400000" sy="-100000" algn="bl" rotWithShape="0"/>
                </a:effectLst>
              </a:rPr>
              <a:t>K</a:t>
            </a:r>
            <a:endParaRPr lang="el-GR" sz="5400" b="1" cap="all" spc="0" dirty="0">
              <a:ln w="9000" cmpd="sng">
                <a:solidFill>
                  <a:schemeClr val="accent4">
                    <a:shade val="50000"/>
                    <a:satMod val="120000"/>
                  </a:schemeClr>
                </a:solidFill>
                <a:prstDash val="solid"/>
              </a:ln>
              <a:solidFill>
                <a:srgbClr val="FF0066"/>
              </a:solidFill>
              <a:effectLst>
                <a:reflection blurRad="12700" stA="28000" endPos="45000" dist="1000" dir="5400000" sy="-100000" algn="bl" rotWithShape="0"/>
              </a:effectLst>
            </a:endParaRPr>
          </a:p>
        </p:txBody>
      </p:sp>
      <p:sp>
        <p:nvSpPr>
          <p:cNvPr id="13" name="12 - Ορθογώνιο"/>
          <p:cNvSpPr/>
          <p:nvPr/>
        </p:nvSpPr>
        <p:spPr>
          <a:xfrm>
            <a:off x="0" y="5661248"/>
            <a:ext cx="790601" cy="923330"/>
          </a:xfrm>
          <a:prstGeom prst="rect">
            <a:avLst/>
          </a:prstGeom>
          <a:noFill/>
        </p:spPr>
        <p:txBody>
          <a:bodyPr wrap="none" lIns="91440" tIns="45720" rIns="91440" bIns="45720">
            <a:spAutoFit/>
          </a:bodyPr>
          <a:lstStyle/>
          <a:p>
            <a:pPr algn="ctr"/>
            <a:r>
              <a:rPr lang="el-GR" sz="54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μ</a:t>
            </a:r>
            <a:endParaRPr lang="el-GR" sz="5400" b="1" cap="all" spc="0"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pic>
        <p:nvPicPr>
          <p:cNvPr id="14" name="E.T. - Katy Perry lyrics ( NO KANYE!!!).mp3">
            <a:hlinkClick r:id="" action="ppaction://media"/>
          </p:cNvPr>
          <p:cNvPicPr>
            <a:picLocks noRot="1" noChangeAspect="1"/>
          </p:cNvPicPr>
          <p:nvPr>
            <a:audioFile r:link="rId1"/>
          </p:nvPr>
        </p:nvPicPr>
        <p:blipFill>
          <a:blip r:embed="rId8" cstate="print"/>
          <a:stretch>
            <a:fillRect/>
          </a:stretch>
        </p:blipFill>
        <p:spPr>
          <a:xfrm>
            <a:off x="251520" y="188640"/>
            <a:ext cx="304800" cy="3048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fill="hold" display="0">
                  <p:stCondLst>
                    <p:cond delay="indefinite"/>
                  </p:stCondLst>
                  <p:endCondLst>
                    <p:cond evt="onPrev" delay="0">
                      <p:tgtEl>
                        <p:sldTgt/>
                      </p:tgtEl>
                    </p:cond>
                    <p:cond evt="onStopAudio" delay="0">
                      <p:tgtEl>
                        <p:sldTgt/>
                      </p:tgtEl>
                    </p:cond>
                  </p:endCondLst>
                </p:cTn>
                <p:tgtEl>
                  <p:spTgt spid="1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2800" i="1" u="sng" dirty="0">
                <a:solidFill>
                  <a:srgbClr val="CC66FF"/>
                </a:solidFill>
              </a:rPr>
              <a:t>Παλιό </a:t>
            </a:r>
            <a:r>
              <a:rPr lang="el-GR" sz="2800" i="1" u="sng" dirty="0" err="1">
                <a:solidFill>
                  <a:srgbClr val="CC66FF"/>
                </a:solidFill>
              </a:rPr>
              <a:t>Χόλιγουντ</a:t>
            </a:r>
            <a:r>
              <a:rPr lang="el-GR" dirty="0"/>
              <a:t/>
            </a:r>
            <a:br>
              <a:rPr lang="el-GR" dirty="0"/>
            </a:br>
            <a:endParaRPr lang="el-GR" dirty="0"/>
          </a:p>
        </p:txBody>
      </p:sp>
      <p:pic>
        <p:nvPicPr>
          <p:cNvPr id="5" name="il_fi" descr="http://www.nektarini.gr/wp-content/uploads/2011/11/great-new2.jpg"/>
          <p:cNvPicPr>
            <a:picLocks noGrp="1"/>
          </p:cNvPicPr>
          <p:nvPr>
            <p:ph idx="1"/>
          </p:nvPr>
        </p:nvPicPr>
        <p:blipFill>
          <a:blip r:embed="rId2" cstate="print"/>
          <a:stretch>
            <a:fillRect/>
          </a:stretch>
        </p:blipFill>
        <p:spPr bwMode="auto">
          <a:xfrm>
            <a:off x="5098068" y="1942306"/>
            <a:ext cx="2065713" cy="2514600"/>
          </a:xfrm>
          <a:prstGeom prst="rect">
            <a:avLst/>
          </a:prstGeom>
          <a:ln>
            <a:noFill/>
          </a:ln>
          <a:effectLst>
            <a:outerShdw blurRad="292100" dist="139700" dir="2700000" algn="tl" rotWithShape="0">
              <a:srgbClr val="333333">
                <a:alpha val="65000"/>
              </a:srgbClr>
            </a:outerShdw>
          </a:effectLst>
        </p:spPr>
      </p:pic>
      <p:sp>
        <p:nvSpPr>
          <p:cNvPr id="4" name="3 - Θέση κειμένου"/>
          <p:cNvSpPr>
            <a:spLocks noGrp="1"/>
          </p:cNvSpPr>
          <p:nvPr>
            <p:ph type="body" sz="half" idx="2"/>
          </p:nvPr>
        </p:nvSpPr>
        <p:spPr/>
        <p:txBody>
          <a:bodyPr>
            <a:normAutofit fontScale="92500"/>
          </a:bodyPr>
          <a:lstStyle/>
          <a:p>
            <a:pPr algn="ctr"/>
            <a:r>
              <a:rPr lang="el-GR" sz="2400" b="1" i="1" dirty="0">
                <a:solidFill>
                  <a:schemeClr val="bg1"/>
                </a:solidFill>
              </a:rPr>
              <a:t>Όλες οι φιγούρες της αγαπημένης δεκαετίας είναι παρούσες  από την </a:t>
            </a:r>
            <a:r>
              <a:rPr lang="en-US" sz="2400" b="1" i="1" dirty="0">
                <a:solidFill>
                  <a:schemeClr val="bg1"/>
                </a:solidFill>
              </a:rPr>
              <a:t>femme fatale </a:t>
            </a:r>
            <a:r>
              <a:rPr lang="el-GR" sz="2400" b="1" i="1" dirty="0">
                <a:solidFill>
                  <a:schemeClr val="bg1"/>
                </a:solidFill>
              </a:rPr>
              <a:t>και την </a:t>
            </a:r>
            <a:r>
              <a:rPr lang="en-US" sz="2400" b="1" i="1" dirty="0">
                <a:solidFill>
                  <a:schemeClr val="bg1"/>
                </a:solidFill>
              </a:rPr>
              <a:t>Kathrin </a:t>
            </a:r>
            <a:r>
              <a:rPr lang="en-US" sz="2400" b="1" i="1" dirty="0" err="1">
                <a:solidFill>
                  <a:schemeClr val="bg1"/>
                </a:solidFill>
              </a:rPr>
              <a:t>Heinborn</a:t>
            </a:r>
            <a:r>
              <a:rPr lang="en-US" sz="2400" b="1" i="1" dirty="0">
                <a:solidFill>
                  <a:schemeClr val="bg1"/>
                </a:solidFill>
              </a:rPr>
              <a:t> </a:t>
            </a:r>
            <a:r>
              <a:rPr lang="el-GR" sz="2400" b="1" i="1" dirty="0">
                <a:solidFill>
                  <a:schemeClr val="bg1"/>
                </a:solidFill>
              </a:rPr>
              <a:t>μέχρι το κορίτσι της παρισινής κατοχής με τα εμπριμέ φορεματάκια(</a:t>
            </a:r>
            <a:r>
              <a:rPr lang="en-US" sz="2400" b="1" i="1" dirty="0">
                <a:solidFill>
                  <a:schemeClr val="bg1"/>
                </a:solidFill>
              </a:rPr>
              <a:t>Louis </a:t>
            </a:r>
            <a:r>
              <a:rPr lang="en-US" sz="2400" b="1" i="1" dirty="0" err="1">
                <a:solidFill>
                  <a:schemeClr val="bg1"/>
                </a:solidFill>
              </a:rPr>
              <a:t>Vuitton</a:t>
            </a:r>
            <a:r>
              <a:rPr lang="el-GR" sz="2400" b="1" i="1" dirty="0">
                <a:solidFill>
                  <a:schemeClr val="bg1"/>
                </a:solidFill>
              </a:rPr>
              <a:t>). Έτσι θα υιοθετήσει την τάση και η δυναμική και η ρομαντική.</a:t>
            </a:r>
          </a:p>
          <a:p>
            <a:r>
              <a:rPr lang="el-GR" b="1" i="1" dirty="0">
                <a:solidFill>
                  <a:schemeClr val="bg1"/>
                </a:solidFill>
              </a:rPr>
              <a:t> </a:t>
            </a:r>
          </a:p>
        </p:txBody>
      </p:sp>
    </p:spTree>
  </p:cSld>
  <p:clrMapOvr>
    <a:masterClrMapping/>
  </p:clrMapOvr>
  <p:transition spd="slow">
    <p:strips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sz="3600" u="sng" dirty="0" err="1">
                <a:solidFill>
                  <a:srgbClr val="CC0000"/>
                </a:solidFill>
              </a:rPr>
              <a:t>Κόκκιν</a:t>
            </a:r>
            <a:r>
              <a:rPr lang="en-US" sz="3600" u="sng" dirty="0">
                <a:solidFill>
                  <a:srgbClr val="CC0000"/>
                </a:solidFill>
              </a:rPr>
              <a:t>o</a:t>
            </a:r>
            <a:r>
              <a:rPr lang="en-US" sz="3600" dirty="0">
                <a:solidFill>
                  <a:srgbClr val="CC0000"/>
                </a:solidFill>
              </a:rPr>
              <a:t> </a:t>
            </a:r>
            <a:r>
              <a:rPr lang="el-GR" dirty="0"/>
              <a:t/>
            </a:r>
            <a:br>
              <a:rPr lang="el-GR" dirty="0"/>
            </a:br>
            <a:r>
              <a:rPr lang="el-GR" dirty="0"/>
              <a:t/>
            </a:r>
            <a:br>
              <a:rPr lang="el-GR" dirty="0"/>
            </a:br>
            <a:endParaRPr lang="el-GR" dirty="0"/>
          </a:p>
        </p:txBody>
      </p:sp>
      <p:pic>
        <p:nvPicPr>
          <p:cNvPr id="5" name="rg_hi" descr="http://t1.gstatic.com/images?q=tbn:ANd9GcS2-PISWqqO3NSXCRtfoQ1I3y4j2-p-0XCbDX4ntyRVaK76D_Gr">
            <a:hlinkClick r:id="rId2"/>
          </p:cNvPr>
          <p:cNvPicPr>
            <a:picLocks noGrp="1"/>
          </p:cNvPicPr>
          <p:nvPr>
            <p:ph idx="1"/>
          </p:nvPr>
        </p:nvPicPr>
        <p:blipFill>
          <a:blip r:embed="rId3" cstate="print"/>
          <a:stretch>
            <a:fillRect/>
          </a:stretch>
        </p:blipFill>
        <p:spPr bwMode="auto">
          <a:xfrm>
            <a:off x="3995936" y="1052736"/>
            <a:ext cx="4320479" cy="45365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3 - Θέση κειμένου"/>
          <p:cNvSpPr>
            <a:spLocks noGrp="1"/>
          </p:cNvSpPr>
          <p:nvPr>
            <p:ph type="body" sz="half" idx="2"/>
          </p:nvPr>
        </p:nvSpPr>
        <p:spPr/>
        <p:txBody>
          <a:bodyPr>
            <a:normAutofit/>
          </a:bodyPr>
          <a:lstStyle/>
          <a:p>
            <a:r>
              <a:rPr lang="el-GR" sz="2000" b="1" i="1" dirty="0">
                <a:solidFill>
                  <a:srgbClr val="FF0000"/>
                </a:solidFill>
              </a:rPr>
              <a:t>«Αυτό είναι υπέρ-χρώμα της σεζόν. Απολαύστε υπεύθυνα!!!»</a:t>
            </a:r>
          </a:p>
          <a:p>
            <a:endParaRPr lang="el-GR" b="1" i="1" dirty="0" smtClean="0"/>
          </a:p>
          <a:p>
            <a:pPr algn="ctr"/>
            <a:r>
              <a:rPr lang="el-GR" sz="2000" b="1" i="1" dirty="0">
                <a:solidFill>
                  <a:schemeClr val="bg1"/>
                </a:solidFill>
              </a:rPr>
              <a:t>Το χρώμα του πάθους προφανώς, μάγεψε τους σχεδιαστές μιας και εμφανίστηκε κυριολεκτικά παντού, σε κάθε πιθανή και απίθανη μορφή: ως 60ς παλτό(</a:t>
            </a:r>
            <a:r>
              <a:rPr lang="en-US" sz="2000" b="1" i="1" dirty="0">
                <a:solidFill>
                  <a:schemeClr val="bg1"/>
                </a:solidFill>
              </a:rPr>
              <a:t>Louis </a:t>
            </a:r>
            <a:r>
              <a:rPr lang="en-US" sz="2000" b="1" i="1" dirty="0" err="1">
                <a:solidFill>
                  <a:schemeClr val="bg1"/>
                </a:solidFill>
              </a:rPr>
              <a:t>Vuitton</a:t>
            </a:r>
            <a:r>
              <a:rPr lang="el-GR" sz="2000" b="1" i="1" dirty="0">
                <a:solidFill>
                  <a:schemeClr val="bg1"/>
                </a:solidFill>
              </a:rPr>
              <a:t>) αλλά και ως σέξι φορέματα(</a:t>
            </a:r>
            <a:r>
              <a:rPr lang="en-US" sz="2000" b="1" i="1" dirty="0">
                <a:solidFill>
                  <a:schemeClr val="bg1"/>
                </a:solidFill>
              </a:rPr>
              <a:t>Michael </a:t>
            </a:r>
            <a:r>
              <a:rPr lang="en-US" sz="2000" b="1" i="1" dirty="0" err="1">
                <a:solidFill>
                  <a:schemeClr val="bg1"/>
                </a:solidFill>
              </a:rPr>
              <a:t>Kors</a:t>
            </a:r>
            <a:r>
              <a:rPr lang="el-GR" sz="2000" b="1" i="1" dirty="0">
                <a:solidFill>
                  <a:schemeClr val="bg1"/>
                </a:solidFill>
              </a:rPr>
              <a:t>, </a:t>
            </a:r>
            <a:r>
              <a:rPr lang="en-US" sz="2000" b="1" i="1" dirty="0">
                <a:solidFill>
                  <a:schemeClr val="bg1"/>
                </a:solidFill>
              </a:rPr>
              <a:t>Gucci</a:t>
            </a:r>
            <a:r>
              <a:rPr lang="el-GR" sz="2000" b="1" i="1" dirty="0">
                <a:solidFill>
                  <a:schemeClr val="bg1"/>
                </a:solidFill>
              </a:rPr>
              <a:t>, </a:t>
            </a:r>
            <a:r>
              <a:rPr lang="en-US" sz="2000" b="1" i="1" dirty="0">
                <a:solidFill>
                  <a:schemeClr val="bg1"/>
                </a:solidFill>
              </a:rPr>
              <a:t>Jason</a:t>
            </a:r>
            <a:r>
              <a:rPr lang="el-GR" sz="2000" b="1" i="1" dirty="0">
                <a:solidFill>
                  <a:schemeClr val="bg1"/>
                </a:solidFill>
              </a:rPr>
              <a:t>) </a:t>
            </a:r>
          </a:p>
          <a:p>
            <a:endParaRPr lang="el-GR" b="1" i="1" dirty="0"/>
          </a:p>
        </p:txBody>
      </p:sp>
    </p:spTree>
  </p:cSld>
  <p:clrMapOvr>
    <a:masterClrMapping/>
  </p:clrMapOvr>
  <p:transition spd="slow">
    <p:strip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915816" y="0"/>
            <a:ext cx="3008313" cy="1162050"/>
          </a:xfrm>
        </p:spPr>
        <p:txBody>
          <a:bodyPr>
            <a:normAutofit/>
          </a:bodyPr>
          <a:lstStyle/>
          <a:p>
            <a:pPr algn="ctr"/>
            <a:r>
              <a:rPr lang="en-US" sz="3200" i="1" u="sng" dirty="0">
                <a:solidFill>
                  <a:srgbClr val="990099"/>
                </a:solidFill>
              </a:rPr>
              <a:t>Snakeskin</a:t>
            </a:r>
            <a:endParaRPr lang="el-GR" sz="3200" dirty="0">
              <a:solidFill>
                <a:srgbClr val="990099"/>
              </a:solidFill>
            </a:endParaRPr>
          </a:p>
        </p:txBody>
      </p:sp>
      <p:sp>
        <p:nvSpPr>
          <p:cNvPr id="3" name="2 - Θέση περιεχομένου"/>
          <p:cNvSpPr>
            <a:spLocks noGrp="1"/>
          </p:cNvSpPr>
          <p:nvPr>
            <p:ph idx="1"/>
          </p:nvPr>
        </p:nvSpPr>
        <p:spPr/>
        <p:txBody>
          <a:bodyPr/>
          <a:lstStyle/>
          <a:p>
            <a:pPr>
              <a:buNone/>
            </a:pPr>
            <a:endParaRPr lang="el-GR" dirty="0"/>
          </a:p>
          <a:p>
            <a:endParaRPr lang="el-GR" dirty="0"/>
          </a:p>
        </p:txBody>
      </p:sp>
      <p:sp>
        <p:nvSpPr>
          <p:cNvPr id="4" name="3 - Θέση κειμένου"/>
          <p:cNvSpPr>
            <a:spLocks noGrp="1"/>
          </p:cNvSpPr>
          <p:nvPr>
            <p:ph type="body" sz="half" idx="2"/>
          </p:nvPr>
        </p:nvSpPr>
        <p:spPr>
          <a:xfrm>
            <a:off x="3203848" y="1772816"/>
            <a:ext cx="3008313" cy="4691063"/>
          </a:xfrm>
        </p:spPr>
        <p:txBody>
          <a:bodyPr>
            <a:normAutofit fontScale="92500" lnSpcReduction="20000"/>
          </a:bodyPr>
          <a:lstStyle/>
          <a:p>
            <a:pPr algn="ctr"/>
            <a:r>
              <a:rPr lang="el-GR" sz="2800" b="1" i="1" dirty="0">
                <a:solidFill>
                  <a:schemeClr val="bg1"/>
                </a:solidFill>
              </a:rPr>
              <a:t>Η τάση τα έχει όλα, από πολυτελή πανωφόρια και </a:t>
            </a:r>
            <a:r>
              <a:rPr lang="en-US" sz="2800" b="1" i="1" dirty="0">
                <a:solidFill>
                  <a:schemeClr val="bg1"/>
                </a:solidFill>
              </a:rPr>
              <a:t>cool </a:t>
            </a:r>
            <a:r>
              <a:rPr lang="el-GR" sz="2800" b="1" i="1" dirty="0">
                <a:solidFill>
                  <a:schemeClr val="bg1"/>
                </a:solidFill>
              </a:rPr>
              <a:t>παντελόνια μέχρι εντυπωσιακά αξεσουάρ .Εκτός από τις κλασικές </a:t>
            </a:r>
            <a:r>
              <a:rPr lang="el-GR" sz="2800" b="1" i="1" dirty="0" smtClean="0">
                <a:solidFill>
                  <a:schemeClr val="bg1"/>
                </a:solidFill>
              </a:rPr>
              <a:t>αποχρώσεις , είδαμε </a:t>
            </a:r>
            <a:r>
              <a:rPr lang="el-GR" sz="2800" b="1" i="1" dirty="0">
                <a:solidFill>
                  <a:schemeClr val="bg1"/>
                </a:solidFill>
              </a:rPr>
              <a:t>το δέρμα φιδιού και σε ασυνήθιστα </a:t>
            </a:r>
            <a:r>
              <a:rPr lang="el-GR" sz="2800" b="1" i="1" dirty="0" smtClean="0">
                <a:solidFill>
                  <a:schemeClr val="bg1"/>
                </a:solidFill>
              </a:rPr>
              <a:t>χρώματα , όπως </a:t>
            </a:r>
            <a:r>
              <a:rPr lang="el-GR" sz="2800" b="1" i="1" dirty="0">
                <a:solidFill>
                  <a:schemeClr val="bg1"/>
                </a:solidFill>
              </a:rPr>
              <a:t>το </a:t>
            </a:r>
            <a:r>
              <a:rPr lang="en-US" sz="2800" b="1" i="1" dirty="0">
                <a:solidFill>
                  <a:schemeClr val="bg1"/>
                </a:solidFill>
              </a:rPr>
              <a:t>Lime</a:t>
            </a:r>
            <a:r>
              <a:rPr lang="el-GR" sz="2800" b="1" i="1" dirty="0">
                <a:solidFill>
                  <a:schemeClr val="bg1"/>
                </a:solidFill>
              </a:rPr>
              <a:t>(</a:t>
            </a:r>
            <a:r>
              <a:rPr lang="en-US" sz="2800" b="1" i="1" dirty="0">
                <a:solidFill>
                  <a:schemeClr val="bg1"/>
                </a:solidFill>
              </a:rPr>
              <a:t>Prada</a:t>
            </a:r>
            <a:r>
              <a:rPr lang="el-GR" sz="2800" b="1" i="1" dirty="0">
                <a:solidFill>
                  <a:schemeClr val="bg1"/>
                </a:solidFill>
              </a:rPr>
              <a:t>) και</a:t>
            </a:r>
            <a:r>
              <a:rPr lang="el-GR" sz="2800" b="1" i="1" u="sng" dirty="0">
                <a:solidFill>
                  <a:schemeClr val="bg1"/>
                </a:solidFill>
              </a:rPr>
              <a:t> </a:t>
            </a:r>
            <a:r>
              <a:rPr lang="el-GR" sz="2800" b="1" i="1" dirty="0">
                <a:solidFill>
                  <a:schemeClr val="bg1"/>
                </a:solidFill>
              </a:rPr>
              <a:t>το </a:t>
            </a:r>
            <a:r>
              <a:rPr lang="el-GR" sz="2800" b="1" i="1" dirty="0" err="1">
                <a:solidFill>
                  <a:schemeClr val="bg1"/>
                </a:solidFill>
              </a:rPr>
              <a:t>πετρόλ</a:t>
            </a:r>
            <a:r>
              <a:rPr lang="el-GR" sz="2800" b="1" i="1" dirty="0">
                <a:solidFill>
                  <a:schemeClr val="bg1"/>
                </a:solidFill>
              </a:rPr>
              <a:t>(</a:t>
            </a:r>
            <a:r>
              <a:rPr lang="en-US" sz="2800" b="1" i="1" dirty="0">
                <a:solidFill>
                  <a:schemeClr val="bg1"/>
                </a:solidFill>
              </a:rPr>
              <a:t>Gucci</a:t>
            </a:r>
            <a:r>
              <a:rPr lang="el-GR" sz="2800" b="1" i="1" dirty="0">
                <a:solidFill>
                  <a:schemeClr val="bg1"/>
                </a:solidFill>
              </a:rPr>
              <a:t>)</a:t>
            </a:r>
          </a:p>
          <a:p>
            <a:endParaRPr lang="el-GR" b="1" i="1" dirty="0"/>
          </a:p>
        </p:txBody>
      </p:sp>
      <p:pic>
        <p:nvPicPr>
          <p:cNvPr id="5" name="rg_hi" descr="http://t0.gstatic.com/images?q=tbn:ANd9GcSWdC3GRRFO0o1dyCNgFOZq346g1ngfuqyRjMkM94ulSm1M5DZAWA">
            <a:hlinkClick r:id="rId2"/>
          </p:cNvPr>
          <p:cNvPicPr/>
          <p:nvPr/>
        </p:nvPicPr>
        <p:blipFill>
          <a:blip r:embed="rId3" cstate="print"/>
          <a:srcRect/>
          <a:stretch>
            <a:fillRect/>
          </a:stretch>
        </p:blipFill>
        <p:spPr bwMode="auto">
          <a:xfrm>
            <a:off x="6300192" y="1484784"/>
            <a:ext cx="2520280" cy="4176464"/>
          </a:xfrm>
          <a:prstGeom prst="rect">
            <a:avLst/>
          </a:prstGeom>
          <a:ln>
            <a:noFill/>
          </a:ln>
          <a:effectLst>
            <a:softEdge rad="112500"/>
          </a:effectLst>
        </p:spPr>
      </p:pic>
      <p:pic>
        <p:nvPicPr>
          <p:cNvPr id="6" name="rg_hi" descr="http://t1.gstatic.com/images?q=tbn:ANd9GcQmlF0lnkGnEu_cVJFk6FoftrWF3LlDKlZVpEcb0C9xNb1Tf4H8Qg">
            <a:hlinkClick r:id="rId4"/>
          </p:cNvPr>
          <p:cNvPicPr/>
          <p:nvPr/>
        </p:nvPicPr>
        <p:blipFill>
          <a:blip r:embed="rId5" cstate="print"/>
          <a:srcRect/>
          <a:stretch>
            <a:fillRect/>
          </a:stretch>
        </p:blipFill>
        <p:spPr bwMode="auto">
          <a:xfrm>
            <a:off x="179512" y="836712"/>
            <a:ext cx="3051423" cy="21751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200" i="1" u="sng" dirty="0" err="1">
                <a:solidFill>
                  <a:srgbClr val="990000"/>
                </a:solidFill>
              </a:rPr>
              <a:t>Πουά</a:t>
            </a:r>
            <a:r>
              <a:rPr lang="el-GR" dirty="0"/>
              <a:t/>
            </a:r>
            <a:br>
              <a:rPr lang="el-GR" dirty="0"/>
            </a:br>
            <a:endParaRPr lang="el-GR" dirty="0"/>
          </a:p>
        </p:txBody>
      </p:sp>
      <p:pic>
        <p:nvPicPr>
          <p:cNvPr id="5" name="4 - Θέση περιεχομένου" descr="magic4.jpg"/>
          <p:cNvPicPr>
            <a:picLocks noGrp="1" noChangeAspect="1"/>
          </p:cNvPicPr>
          <p:nvPr>
            <p:ph idx="1"/>
          </p:nvPr>
        </p:nvPicPr>
        <p:blipFill>
          <a:blip r:embed="rId2" cstate="print"/>
          <a:stretch>
            <a:fillRect/>
          </a:stretch>
        </p:blipFill>
        <p:spPr>
          <a:xfrm>
            <a:off x="4179887" y="273050"/>
            <a:ext cx="3902075" cy="5853113"/>
          </a:xfrm>
          <a:prstGeom prst="ellipse">
            <a:avLst/>
          </a:prstGeom>
          <a:ln>
            <a:noFill/>
          </a:ln>
          <a:effectLst>
            <a:softEdge rad="112500"/>
          </a:effectLst>
        </p:spPr>
      </p:pic>
      <p:sp>
        <p:nvSpPr>
          <p:cNvPr id="4" name="3 - Θέση κειμένου"/>
          <p:cNvSpPr>
            <a:spLocks noGrp="1"/>
          </p:cNvSpPr>
          <p:nvPr>
            <p:ph type="body" sz="half" idx="2"/>
          </p:nvPr>
        </p:nvSpPr>
        <p:spPr/>
        <p:txBody>
          <a:bodyPr>
            <a:noAutofit/>
          </a:bodyPr>
          <a:lstStyle/>
          <a:p>
            <a:pPr algn="ctr"/>
            <a:r>
              <a:rPr lang="el-GR" sz="1800" b="1" i="1" dirty="0" smtClean="0">
                <a:solidFill>
                  <a:schemeClr val="bg1"/>
                </a:solidFill>
              </a:rPr>
              <a:t>Το </a:t>
            </a:r>
            <a:r>
              <a:rPr lang="el-GR" sz="1800" b="1" i="1" dirty="0" err="1" smtClean="0">
                <a:solidFill>
                  <a:schemeClr val="bg1"/>
                </a:solidFill>
              </a:rPr>
              <a:t>πουά</a:t>
            </a:r>
            <a:r>
              <a:rPr lang="el-GR" sz="1800" b="1" i="1" dirty="0" smtClean="0">
                <a:solidFill>
                  <a:schemeClr val="bg1"/>
                </a:solidFill>
              </a:rPr>
              <a:t> επιστρέφει δυναμικά!!</a:t>
            </a:r>
            <a:br>
              <a:rPr lang="el-GR" sz="1800" b="1" i="1" dirty="0" smtClean="0">
                <a:solidFill>
                  <a:schemeClr val="bg1"/>
                </a:solidFill>
              </a:rPr>
            </a:br>
            <a:r>
              <a:rPr lang="el-GR" sz="1800" b="1" i="1" dirty="0" smtClean="0">
                <a:solidFill>
                  <a:schemeClr val="bg1"/>
                </a:solidFill>
              </a:rPr>
              <a:t> Η προτίμησή του από τους </a:t>
            </a:r>
            <a:r>
              <a:rPr lang="el-GR" sz="1800" b="1" i="1" dirty="0" err="1" smtClean="0">
                <a:solidFill>
                  <a:schemeClr val="bg1"/>
                </a:solidFill>
              </a:rPr>
              <a:t>Marc</a:t>
            </a:r>
            <a:r>
              <a:rPr lang="el-GR" sz="1800" b="1" i="1" dirty="0" smtClean="0">
                <a:solidFill>
                  <a:schemeClr val="bg1"/>
                </a:solidFill>
              </a:rPr>
              <a:t> </a:t>
            </a:r>
            <a:r>
              <a:rPr lang="el-GR" sz="1800" b="1" i="1" dirty="0" err="1" smtClean="0">
                <a:solidFill>
                  <a:schemeClr val="bg1"/>
                </a:solidFill>
              </a:rPr>
              <a:t>Jacobs</a:t>
            </a:r>
            <a:r>
              <a:rPr lang="el-GR" sz="1800" b="1" i="1" dirty="0" smtClean="0">
                <a:solidFill>
                  <a:schemeClr val="bg1"/>
                </a:solidFill>
              </a:rPr>
              <a:t> και </a:t>
            </a:r>
            <a:r>
              <a:rPr lang="el-GR" sz="1800" b="1" i="1" dirty="0" err="1" smtClean="0">
                <a:solidFill>
                  <a:schemeClr val="bg1"/>
                </a:solidFill>
              </a:rPr>
              <a:t>Diane</a:t>
            </a:r>
            <a:r>
              <a:rPr lang="el-GR" sz="1800" b="1" i="1" dirty="0" smtClean="0">
                <a:solidFill>
                  <a:schemeClr val="bg1"/>
                </a:solidFill>
              </a:rPr>
              <a:t> </a:t>
            </a:r>
            <a:r>
              <a:rPr lang="el-GR" sz="1800" b="1" i="1" dirty="0" err="1" smtClean="0">
                <a:solidFill>
                  <a:schemeClr val="bg1"/>
                </a:solidFill>
              </a:rPr>
              <a:t>von</a:t>
            </a:r>
            <a:r>
              <a:rPr lang="el-GR" sz="1800" b="1" i="1" dirty="0" smtClean="0">
                <a:solidFill>
                  <a:schemeClr val="bg1"/>
                </a:solidFill>
              </a:rPr>
              <a:t> </a:t>
            </a:r>
            <a:r>
              <a:rPr lang="el-GR" sz="1800" b="1" i="1" dirty="0" err="1" smtClean="0">
                <a:solidFill>
                  <a:schemeClr val="bg1"/>
                </a:solidFill>
              </a:rPr>
              <a:t>Furstenberg</a:t>
            </a:r>
            <a:r>
              <a:rPr lang="el-GR" sz="1800" b="1" i="1" dirty="0" smtClean="0">
                <a:solidFill>
                  <a:schemeClr val="bg1"/>
                </a:solidFill>
              </a:rPr>
              <a:t> το αποδεικνύει περίτρανα και μας δίνει το «πράσινο φως» να το χρησιμοποιήσουμε όσο θέλουμε το φετινό χειμώνα! Τώρα, αν το </a:t>
            </a:r>
            <a:r>
              <a:rPr lang="el-GR" sz="1800" b="1" i="1" dirty="0" err="1" smtClean="0">
                <a:solidFill>
                  <a:schemeClr val="bg1"/>
                </a:solidFill>
              </a:rPr>
              <a:t>total</a:t>
            </a:r>
            <a:r>
              <a:rPr lang="el-GR" sz="1800" b="1" i="1" dirty="0" smtClean="0">
                <a:solidFill>
                  <a:schemeClr val="bg1"/>
                </a:solidFill>
              </a:rPr>
              <a:t> </a:t>
            </a:r>
            <a:r>
              <a:rPr lang="el-GR" sz="1800" b="1" i="1" dirty="0" err="1" smtClean="0">
                <a:solidFill>
                  <a:schemeClr val="bg1"/>
                </a:solidFill>
              </a:rPr>
              <a:t>look</a:t>
            </a:r>
            <a:r>
              <a:rPr lang="el-GR" sz="1800" b="1" i="1" dirty="0" smtClean="0">
                <a:solidFill>
                  <a:schemeClr val="bg1"/>
                </a:solidFill>
              </a:rPr>
              <a:t> μας φαίνεται υπερβολή, δεν πειράζει… Μπορούμε πάντα να παίξουμε με πουκαμισάκια ή φουστίτσες ή ακόμα και με ένα μεταξωτό μαντήλι κερδίζοντας, έτσι, «στα σημεία»!</a:t>
            </a:r>
          </a:p>
          <a:p>
            <a:pPr algn="ctr"/>
            <a:r>
              <a:rPr lang="el-GR" sz="1800" b="1" i="1" dirty="0" smtClean="0">
                <a:solidFill>
                  <a:schemeClr val="bg1"/>
                </a:solidFill>
              </a:rPr>
              <a:t> </a:t>
            </a:r>
          </a:p>
          <a:p>
            <a:pPr algn="ctr"/>
            <a:r>
              <a:rPr lang="el-GR" sz="1800" b="1" i="1" dirty="0">
                <a:solidFill>
                  <a:schemeClr val="bg1"/>
                </a:solidFill>
              </a:rPr>
              <a:t> </a:t>
            </a:r>
          </a:p>
        </p:txBody>
      </p:sp>
    </p:spTree>
  </p:cSld>
  <p:clrMapOvr>
    <a:masterClrMapping/>
  </p:clrMapOvr>
  <p:transition spd="slow">
    <p:strips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200" i="1" u="sng" dirty="0">
                <a:solidFill>
                  <a:schemeClr val="bg1">
                    <a:lumMod val="50000"/>
                  </a:schemeClr>
                </a:solidFill>
              </a:rPr>
              <a:t>Εμπριμέ</a:t>
            </a:r>
            <a:r>
              <a:rPr lang="el-GR" dirty="0"/>
              <a:t/>
            </a:r>
            <a:br>
              <a:rPr lang="el-GR" dirty="0"/>
            </a:br>
            <a:endParaRPr lang="el-GR" dirty="0"/>
          </a:p>
        </p:txBody>
      </p:sp>
      <p:pic>
        <p:nvPicPr>
          <p:cNvPr id="5" name="il_fi" descr="http://www.zougla.gr/Image.ashx?fid=261295&amp;w=400&amp;h=300&amp;q=80"/>
          <p:cNvPicPr>
            <a:picLocks noGrp="1"/>
          </p:cNvPicPr>
          <p:nvPr>
            <p:ph idx="1"/>
          </p:nvPr>
        </p:nvPicPr>
        <p:blipFill>
          <a:blip r:embed="rId2" cstate="print"/>
          <a:stretch>
            <a:fillRect/>
          </a:stretch>
        </p:blipFill>
        <p:spPr bwMode="auto">
          <a:xfrm>
            <a:off x="4225925" y="1770856"/>
            <a:ext cx="3810000" cy="28575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3 - Θέση κειμένου"/>
          <p:cNvSpPr>
            <a:spLocks noGrp="1"/>
          </p:cNvSpPr>
          <p:nvPr>
            <p:ph type="body" sz="half" idx="2"/>
          </p:nvPr>
        </p:nvSpPr>
        <p:spPr/>
        <p:txBody>
          <a:bodyPr>
            <a:normAutofit fontScale="92500" lnSpcReduction="10000"/>
          </a:bodyPr>
          <a:lstStyle/>
          <a:p>
            <a:r>
              <a:rPr lang="el-GR" b="1" i="1" dirty="0"/>
              <a:t> </a:t>
            </a:r>
            <a:endParaRPr lang="el-GR" sz="2000" b="1" i="1" dirty="0">
              <a:solidFill>
                <a:schemeClr val="bg1"/>
              </a:solidFill>
            </a:endParaRPr>
          </a:p>
          <a:p>
            <a:pPr algn="ctr"/>
            <a:r>
              <a:rPr lang="el-GR" sz="2000" b="1" i="1" dirty="0">
                <a:solidFill>
                  <a:schemeClr val="bg1"/>
                </a:solidFill>
              </a:rPr>
              <a:t>Οι εμπριμέ στάμπες που μπορούν να συνδυαστούν, να προστεθούν, πάνω από άλλες και να μπλέξουν χρώματα και σχέδια</a:t>
            </a:r>
            <a:r>
              <a:rPr lang="el-GR" sz="2000" b="1" i="1" dirty="0" smtClean="0">
                <a:solidFill>
                  <a:schemeClr val="bg1"/>
                </a:solidFill>
              </a:rPr>
              <a:t>. Συνοπτικά </a:t>
            </a:r>
            <a:r>
              <a:rPr lang="el-GR" sz="2000" b="1" i="1" dirty="0">
                <a:solidFill>
                  <a:schemeClr val="bg1"/>
                </a:solidFill>
              </a:rPr>
              <a:t>η τρέλα που κυριάρχησε κυρίως στην εβδομάδα μόδας του Λονδίνου λέει πως ένα καφτάνι μπορεί να φορεθεί κάλλιστα πάνω από παντελόνι με λαχούρια ενώ πολύ είναι και το </a:t>
            </a:r>
            <a:r>
              <a:rPr lang="en-US" sz="2000" b="1" i="1" dirty="0">
                <a:solidFill>
                  <a:schemeClr val="bg1"/>
                </a:solidFill>
              </a:rPr>
              <a:t>total look </a:t>
            </a:r>
            <a:r>
              <a:rPr lang="el-GR" sz="2000" b="1" i="1" dirty="0">
                <a:solidFill>
                  <a:schemeClr val="bg1"/>
                </a:solidFill>
              </a:rPr>
              <a:t>από εμπριμέ αποτυπώματα.</a:t>
            </a:r>
          </a:p>
          <a:p>
            <a:pPr algn="ctr"/>
            <a:r>
              <a:rPr lang="el-GR" b="1" i="1" dirty="0"/>
              <a:t> </a:t>
            </a:r>
          </a:p>
          <a:p>
            <a:pPr algn="ctr"/>
            <a:endParaRPr lang="el-GR" b="1" i="1" dirty="0"/>
          </a:p>
        </p:txBody>
      </p:sp>
    </p:spTree>
  </p:cSld>
  <p:clrMapOvr>
    <a:masterClrMapping/>
  </p:clrMapOvr>
  <p:transition spd="slow">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200" i="1" u="sng" dirty="0">
                <a:solidFill>
                  <a:schemeClr val="tx2">
                    <a:lumMod val="25000"/>
                  </a:schemeClr>
                </a:solidFill>
              </a:rPr>
              <a:t>Δαντέλα</a:t>
            </a:r>
            <a:r>
              <a:rPr lang="el-GR" dirty="0">
                <a:solidFill>
                  <a:schemeClr val="tx2">
                    <a:lumMod val="25000"/>
                  </a:schemeClr>
                </a:solidFill>
              </a:rPr>
              <a:t/>
            </a:r>
            <a:br>
              <a:rPr lang="el-GR" dirty="0">
                <a:solidFill>
                  <a:schemeClr val="tx2">
                    <a:lumMod val="25000"/>
                  </a:schemeClr>
                </a:solidFill>
              </a:rPr>
            </a:br>
            <a:endParaRPr lang="el-GR" dirty="0">
              <a:solidFill>
                <a:schemeClr val="tx2">
                  <a:lumMod val="25000"/>
                </a:schemeClr>
              </a:solidFill>
            </a:endParaRPr>
          </a:p>
        </p:txBody>
      </p:sp>
      <p:pic>
        <p:nvPicPr>
          <p:cNvPr id="5" name="4 - Θέση περιεχομένου" descr="images (1).jpg"/>
          <p:cNvPicPr>
            <a:picLocks noGrp="1" noChangeAspect="1"/>
          </p:cNvPicPr>
          <p:nvPr>
            <p:ph idx="1"/>
          </p:nvPr>
        </p:nvPicPr>
        <p:blipFill>
          <a:blip r:embed="rId2" cstate="print"/>
          <a:stretch>
            <a:fillRect/>
          </a:stretch>
        </p:blipFill>
        <p:spPr>
          <a:xfrm>
            <a:off x="6012160" y="332656"/>
            <a:ext cx="2918876" cy="3744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3 - Θέση κειμένου"/>
          <p:cNvSpPr>
            <a:spLocks noGrp="1"/>
          </p:cNvSpPr>
          <p:nvPr>
            <p:ph type="body" sz="half" idx="2"/>
          </p:nvPr>
        </p:nvSpPr>
        <p:spPr/>
        <p:txBody>
          <a:bodyPr>
            <a:normAutofit lnSpcReduction="10000"/>
          </a:bodyPr>
          <a:lstStyle/>
          <a:p>
            <a:pPr algn="ctr"/>
            <a:r>
              <a:rPr lang="el-GR" sz="2000" b="1" i="1" dirty="0">
                <a:solidFill>
                  <a:schemeClr val="bg1"/>
                </a:solidFill>
              </a:rPr>
              <a:t>Φορέστε την είτε στα εσώρουχα σας ή σε </a:t>
            </a:r>
            <a:r>
              <a:rPr lang="el-GR" sz="2000" b="1" i="1" dirty="0" smtClean="0">
                <a:solidFill>
                  <a:schemeClr val="bg1"/>
                </a:solidFill>
              </a:rPr>
              <a:t>πουκάμισα , μέσα </a:t>
            </a:r>
            <a:r>
              <a:rPr lang="el-GR" sz="2000" b="1" i="1" dirty="0">
                <a:solidFill>
                  <a:schemeClr val="bg1"/>
                </a:solidFill>
              </a:rPr>
              <a:t>από αυστηρά κουστούμια ή προτιμήστε ολόκληρα σύνολα από </a:t>
            </a:r>
            <a:r>
              <a:rPr lang="el-GR" sz="2000" b="1" i="1" dirty="0" smtClean="0">
                <a:solidFill>
                  <a:schemeClr val="bg1"/>
                </a:solidFill>
              </a:rPr>
              <a:t>δαντέλα , όπως </a:t>
            </a:r>
            <a:r>
              <a:rPr lang="el-GR" sz="2000" b="1" i="1" dirty="0">
                <a:solidFill>
                  <a:schemeClr val="bg1"/>
                </a:solidFill>
              </a:rPr>
              <a:t>φορέματα που μπορεί να αφήνουν πολλά εκατοστά δέρματος </a:t>
            </a:r>
            <a:r>
              <a:rPr lang="el-GR" sz="2000" b="1" i="1" dirty="0" smtClean="0">
                <a:solidFill>
                  <a:schemeClr val="bg1"/>
                </a:solidFill>
              </a:rPr>
              <a:t>ακάλυπτα , φούστες </a:t>
            </a:r>
            <a:r>
              <a:rPr lang="el-GR" sz="2000" b="1" i="1" dirty="0">
                <a:solidFill>
                  <a:schemeClr val="bg1"/>
                </a:solidFill>
              </a:rPr>
              <a:t>οι οποίες μάλιστα μπορεί να έχουν δαντέλα ή κομψά </a:t>
            </a:r>
            <a:r>
              <a:rPr lang="en-US" sz="2000" b="1" i="1" dirty="0">
                <a:solidFill>
                  <a:schemeClr val="bg1"/>
                </a:solidFill>
              </a:rPr>
              <a:t>top </a:t>
            </a:r>
            <a:r>
              <a:rPr lang="el-GR" sz="2000" b="1" i="1" dirty="0">
                <a:solidFill>
                  <a:schemeClr val="bg1"/>
                </a:solidFill>
              </a:rPr>
              <a:t>με διακριτικές λεπτομέρειες δαντέλας. </a:t>
            </a:r>
          </a:p>
          <a:p>
            <a:pPr algn="ctr"/>
            <a:r>
              <a:rPr lang="el-GR" sz="2000" b="1" i="1" dirty="0"/>
              <a:t> </a:t>
            </a:r>
          </a:p>
          <a:p>
            <a:pPr algn="ctr"/>
            <a:endParaRPr lang="el-GR" b="1" i="1" dirty="0"/>
          </a:p>
        </p:txBody>
      </p:sp>
      <p:pic>
        <p:nvPicPr>
          <p:cNvPr id="1026" name="Picture 2" descr="C:\Users\βαλεντινα\Desktop\images.jpg"/>
          <p:cNvPicPr>
            <a:picLocks noChangeAspect="1" noChangeArrowheads="1"/>
          </p:cNvPicPr>
          <p:nvPr/>
        </p:nvPicPr>
        <p:blipFill>
          <a:blip r:embed="rId3" cstate="print"/>
          <a:srcRect/>
          <a:stretch>
            <a:fillRect/>
          </a:stretch>
        </p:blipFill>
        <p:spPr bwMode="auto">
          <a:xfrm>
            <a:off x="3491880" y="2449134"/>
            <a:ext cx="2466404" cy="3788178"/>
          </a:xfrm>
          <a:prstGeom prst="rect">
            <a:avLst/>
          </a:prstGeom>
          <a:ln>
            <a:noFill/>
          </a:ln>
          <a:effectLst>
            <a:softEdge rad="112500"/>
          </a:effectLst>
        </p:spPr>
      </p:pic>
    </p:spTree>
  </p:cSld>
  <p:clrMapOvr>
    <a:masterClrMapping/>
  </p:clrMapOvr>
  <p:transition spd="slow">
    <p:strip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868144" y="404664"/>
            <a:ext cx="3008313" cy="1162050"/>
          </a:xfrm>
        </p:spPr>
        <p:txBody>
          <a:bodyPr>
            <a:normAutofit/>
          </a:bodyPr>
          <a:lstStyle/>
          <a:p>
            <a:pPr algn="ctr"/>
            <a:r>
              <a:rPr lang="el-GR" sz="3200" i="1" u="sng" dirty="0" smtClean="0">
                <a:solidFill>
                  <a:srgbClr val="CC6600"/>
                </a:solidFill>
              </a:rPr>
              <a:t>ΦΤΕΡΑ</a:t>
            </a:r>
            <a:r>
              <a:rPr lang="el-GR" dirty="0" smtClean="0"/>
              <a:t/>
            </a:r>
            <a:br>
              <a:rPr lang="el-GR" dirty="0" smtClean="0"/>
            </a:br>
            <a:endParaRPr lang="el-GR" dirty="0"/>
          </a:p>
        </p:txBody>
      </p:sp>
      <p:pic>
        <p:nvPicPr>
          <p:cNvPr id="5" name="il_fi" descr="http://lh5.ggpht.com/womengr/SP5B-g0Y0KI/AAAAAAAACVY/YqXCtE_t_Sg/frills_2008_thumb2.jpg"/>
          <p:cNvPicPr>
            <a:picLocks noGrp="1"/>
          </p:cNvPicPr>
          <p:nvPr>
            <p:ph idx="1"/>
          </p:nvPr>
        </p:nvPicPr>
        <p:blipFill>
          <a:blip r:embed="rId2" cstate="print"/>
          <a:srcRect/>
          <a:stretch>
            <a:fillRect/>
          </a:stretch>
        </p:blipFill>
        <p:spPr bwMode="auto">
          <a:xfrm>
            <a:off x="179512" y="188640"/>
            <a:ext cx="5328592" cy="331236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3 - Θέση κειμένου"/>
          <p:cNvSpPr>
            <a:spLocks noGrp="1"/>
          </p:cNvSpPr>
          <p:nvPr>
            <p:ph type="body" sz="half" idx="2"/>
          </p:nvPr>
        </p:nvSpPr>
        <p:spPr>
          <a:xfrm>
            <a:off x="5940152" y="1916832"/>
            <a:ext cx="3008313" cy="4691063"/>
          </a:xfrm>
        </p:spPr>
        <p:txBody>
          <a:bodyPr>
            <a:normAutofit/>
          </a:bodyPr>
          <a:lstStyle/>
          <a:p>
            <a:pPr algn="ctr"/>
            <a:r>
              <a:rPr lang="el-GR" sz="2400" b="1" i="1" dirty="0" smtClean="0">
                <a:solidFill>
                  <a:schemeClr val="bg1"/>
                </a:solidFill>
              </a:rPr>
              <a:t>Φτερά…… παντού ! Στα καπέλα , στις βραδινές τουαλέτες, στις  φούστες, στα αξεσουάρ . Φέτος τα φτερά είναι ένα από τα </a:t>
            </a:r>
            <a:r>
              <a:rPr lang="en-US" sz="2400" b="1" i="1" dirty="0" smtClean="0">
                <a:solidFill>
                  <a:schemeClr val="bg1"/>
                </a:solidFill>
              </a:rPr>
              <a:t>must have </a:t>
            </a:r>
            <a:r>
              <a:rPr lang="el-GR" sz="2400" b="1" i="1" dirty="0" smtClean="0">
                <a:solidFill>
                  <a:schemeClr val="bg1"/>
                </a:solidFill>
              </a:rPr>
              <a:t>της εποχής και πιο πολύ τα χρωματιστά.</a:t>
            </a:r>
          </a:p>
          <a:p>
            <a:endParaRPr lang="el-GR" b="1" i="1" dirty="0"/>
          </a:p>
        </p:txBody>
      </p:sp>
      <p:pic>
        <p:nvPicPr>
          <p:cNvPr id="6" name="il_fi" descr="http://www.fashionlove.gr/wp-content/uploads/2011/11/feathers.jpg"/>
          <p:cNvPicPr/>
          <p:nvPr/>
        </p:nvPicPr>
        <p:blipFill>
          <a:blip r:embed="rId3" cstate="print"/>
          <a:srcRect/>
          <a:stretch>
            <a:fillRect/>
          </a:stretch>
        </p:blipFill>
        <p:spPr bwMode="auto">
          <a:xfrm>
            <a:off x="2051720" y="3861048"/>
            <a:ext cx="3168352" cy="2664296"/>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slow">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12160" y="0"/>
            <a:ext cx="2952328" cy="908720"/>
          </a:xfrm>
        </p:spPr>
        <p:txBody>
          <a:bodyPr>
            <a:normAutofit fontScale="90000"/>
          </a:bodyPr>
          <a:lstStyle/>
          <a:p>
            <a:pPr algn="ctr"/>
            <a:r>
              <a:rPr lang="el-GR" sz="2800" i="1" u="sng" dirty="0" err="1" smtClean="0">
                <a:solidFill>
                  <a:schemeClr val="accent5">
                    <a:lumMod val="75000"/>
                  </a:schemeClr>
                </a:solidFill>
              </a:rPr>
              <a:t>Όικος</a:t>
            </a:r>
            <a:r>
              <a:rPr lang="el-GR" sz="2800" i="1" u="sng" dirty="0" smtClean="0">
                <a:solidFill>
                  <a:schemeClr val="accent5">
                    <a:lumMod val="75000"/>
                  </a:schemeClr>
                </a:solidFill>
              </a:rPr>
              <a:t> </a:t>
            </a:r>
            <a:r>
              <a:rPr lang="en-US" sz="2800" i="1" u="sng" dirty="0" err="1" smtClean="0">
                <a:solidFill>
                  <a:schemeClr val="accent5">
                    <a:lumMod val="75000"/>
                  </a:schemeClr>
                </a:solidFill>
              </a:rPr>
              <a:t>RalphLauren</a:t>
            </a:r>
            <a:r>
              <a:rPr lang="el-GR" dirty="0" smtClean="0"/>
              <a:t/>
            </a:r>
            <a:br>
              <a:rPr lang="el-GR" dirty="0" smtClean="0"/>
            </a:br>
            <a:endParaRPr lang="el-GR" dirty="0"/>
          </a:p>
        </p:txBody>
      </p:sp>
      <p:sp>
        <p:nvSpPr>
          <p:cNvPr id="4" name="3 - Θέση κειμένου"/>
          <p:cNvSpPr>
            <a:spLocks noGrp="1"/>
          </p:cNvSpPr>
          <p:nvPr>
            <p:ph type="body" sz="half" idx="2"/>
          </p:nvPr>
        </p:nvSpPr>
        <p:spPr>
          <a:xfrm>
            <a:off x="6012160" y="997968"/>
            <a:ext cx="2952328" cy="5860032"/>
          </a:xfrm>
        </p:spPr>
        <p:txBody>
          <a:bodyPr>
            <a:noAutofit/>
          </a:bodyPr>
          <a:lstStyle/>
          <a:p>
            <a:r>
              <a:rPr lang="en-US" sz="1600" b="1" i="1" dirty="0" smtClean="0">
                <a:solidFill>
                  <a:schemeClr val="bg1"/>
                </a:solidFill>
              </a:rPr>
              <a:t>A</a:t>
            </a:r>
            <a:r>
              <a:rPr lang="el-GR" sz="1600" b="1" i="1" dirty="0" err="1" smtClean="0">
                <a:solidFill>
                  <a:schemeClr val="bg1"/>
                </a:solidFill>
              </a:rPr>
              <a:t>νατολική</a:t>
            </a:r>
            <a:r>
              <a:rPr lang="el-GR" sz="1600" b="1" i="1" dirty="0" smtClean="0">
                <a:solidFill>
                  <a:schemeClr val="bg1"/>
                </a:solidFill>
              </a:rPr>
              <a:t> διάθεση διακρίνουμε στη νέα συλλογή του </a:t>
            </a:r>
            <a:r>
              <a:rPr lang="en-US" sz="1600" b="1" i="1" dirty="0" err="1" smtClean="0">
                <a:solidFill>
                  <a:schemeClr val="bg1"/>
                </a:solidFill>
              </a:rPr>
              <a:t>RalphLauren</a:t>
            </a:r>
            <a:r>
              <a:rPr lang="en-US" sz="1600" b="1" i="1" dirty="0" smtClean="0">
                <a:solidFill>
                  <a:schemeClr val="bg1"/>
                </a:solidFill>
              </a:rPr>
              <a:t> </a:t>
            </a:r>
            <a:r>
              <a:rPr lang="el-GR" sz="1600" b="1" i="1" dirty="0" smtClean="0">
                <a:solidFill>
                  <a:schemeClr val="bg1"/>
                </a:solidFill>
              </a:rPr>
              <a:t>για την σεζόν φθινόπωρο-χειμώνας 2011-12.Αυτήν την σημαντική θέση κατέχουν τα κινέζικα μοτίβα , το δέρμα και τα γυαλιστερά υφάσματα. Τα κυρίαρχα χρώματα είναι το μαύρο , άσπρο , πράσινο, σκούρο μοβ, μπορντό, καφέ και κόκκινο. Ο οίκος για αυτήν την σεζόν προτείνει:</a:t>
            </a:r>
          </a:p>
          <a:p>
            <a:r>
              <a:rPr lang="el-GR" sz="1600" b="1" i="1" dirty="0" smtClean="0">
                <a:solidFill>
                  <a:schemeClr val="bg1"/>
                </a:solidFill>
              </a:rPr>
              <a:t>1)Στενές φούστες σε ίσια γραμμή και πλεκτά φορέματα.</a:t>
            </a:r>
          </a:p>
          <a:p>
            <a:r>
              <a:rPr lang="el-GR" sz="1600" b="1" i="1" dirty="0" smtClean="0">
                <a:solidFill>
                  <a:schemeClr val="bg1"/>
                </a:solidFill>
              </a:rPr>
              <a:t>2)Μεταξωτές μπλούζες με ανοικτό χρώμα και σε συνδυασμό με μαύρο στενό ή φαρδύ παντελόνι.</a:t>
            </a:r>
          </a:p>
          <a:p>
            <a:r>
              <a:rPr lang="el-GR" sz="1600" b="1" i="1" dirty="0" smtClean="0">
                <a:solidFill>
                  <a:schemeClr val="bg1"/>
                </a:solidFill>
              </a:rPr>
              <a:t>3)Κοσμήματα με μακριά σκουλαρίκια και μενταγιόν σε διάφορα χρώματα σε στυλ </a:t>
            </a:r>
            <a:r>
              <a:rPr lang="en-US" sz="1600" b="1" i="1" dirty="0" smtClean="0">
                <a:solidFill>
                  <a:schemeClr val="bg1"/>
                </a:solidFill>
              </a:rPr>
              <a:t>art deco</a:t>
            </a:r>
            <a:r>
              <a:rPr lang="el-GR" sz="1600" b="1" i="1" dirty="0" smtClean="0">
                <a:solidFill>
                  <a:schemeClr val="bg1"/>
                </a:solidFill>
              </a:rPr>
              <a:t>. </a:t>
            </a:r>
          </a:p>
          <a:p>
            <a:r>
              <a:rPr lang="el-GR" sz="1600" b="1" i="1" dirty="0" smtClean="0"/>
              <a:t> </a:t>
            </a:r>
          </a:p>
          <a:p>
            <a:endParaRPr lang="el-GR" sz="1600" b="1" i="1" dirty="0"/>
          </a:p>
        </p:txBody>
      </p:sp>
      <p:pic>
        <p:nvPicPr>
          <p:cNvPr id="6" name="il_fi" descr="http://www.stylista.gr/userfiles/0ab95488-bf2b-424e-b925-26996b8ee4ac/lanvin2_1.jpg"/>
          <p:cNvPicPr/>
          <p:nvPr/>
        </p:nvPicPr>
        <p:blipFill>
          <a:blip r:embed="rId2" cstate="print"/>
          <a:srcRect/>
          <a:stretch>
            <a:fillRect/>
          </a:stretch>
        </p:blipFill>
        <p:spPr bwMode="auto">
          <a:xfrm>
            <a:off x="0" y="0"/>
            <a:ext cx="5796136" cy="3645024"/>
          </a:xfrm>
          <a:prstGeom prst="rect">
            <a:avLst/>
          </a:prstGeom>
          <a:ln>
            <a:noFill/>
          </a:ln>
          <a:effectLst>
            <a:softEdge rad="112500"/>
          </a:effectLst>
        </p:spPr>
      </p:pic>
      <p:pic>
        <p:nvPicPr>
          <p:cNvPr id="7" name="il_fi" descr="http://www.myfashionfruit.com/Images/Products/Normal/814879.jpg"/>
          <p:cNvPicPr/>
          <p:nvPr/>
        </p:nvPicPr>
        <p:blipFill>
          <a:blip r:embed="rId3" cstate="print"/>
          <a:srcRect/>
          <a:stretch>
            <a:fillRect/>
          </a:stretch>
        </p:blipFill>
        <p:spPr bwMode="auto">
          <a:xfrm>
            <a:off x="251520" y="3933056"/>
            <a:ext cx="2304256" cy="26642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il_fi" descr="http://content-mcdn.feed.gr/filesystem/images/20100224/engine/assets_LARGE_t_1463_2264221_type11279.jpg"/>
          <p:cNvPicPr/>
          <p:nvPr/>
        </p:nvPicPr>
        <p:blipFill>
          <a:blip r:embed="rId4" cstate="print"/>
          <a:srcRect/>
          <a:stretch>
            <a:fillRect/>
          </a:stretch>
        </p:blipFill>
        <p:spPr bwMode="auto">
          <a:xfrm>
            <a:off x="3203848" y="4077072"/>
            <a:ext cx="2088232" cy="2420888"/>
          </a:xfrm>
          <a:prstGeom prst="rect">
            <a:avLst/>
          </a:prstGeom>
          <a:noFill/>
          <a:ln w="9525">
            <a:noFill/>
            <a:miter lim="800000"/>
            <a:headEnd/>
            <a:tailEnd/>
          </a:ln>
        </p:spPr>
      </p:pic>
    </p:spTree>
  </p:cSld>
  <p:clrMapOvr>
    <a:masterClrMapping/>
  </p:clrMapOvr>
  <p:transition spd="slow">
    <p:strip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332656"/>
            <a:ext cx="3008313" cy="1162050"/>
          </a:xfrm>
        </p:spPr>
        <p:txBody>
          <a:bodyPr>
            <a:normAutofit/>
          </a:bodyPr>
          <a:lstStyle/>
          <a:p>
            <a:pPr algn="ctr"/>
            <a:r>
              <a:rPr lang="el-GR" sz="3200" i="1" u="sng" dirty="0" smtClean="0">
                <a:solidFill>
                  <a:schemeClr val="accent6">
                    <a:lumMod val="50000"/>
                  </a:schemeClr>
                </a:solidFill>
              </a:rPr>
              <a:t>Δέρμα</a:t>
            </a:r>
            <a:r>
              <a:rPr lang="el-GR" dirty="0" smtClean="0"/>
              <a:t/>
            </a:r>
            <a:br>
              <a:rPr lang="el-GR" dirty="0" smtClean="0"/>
            </a:br>
            <a:endParaRPr lang="el-GR" dirty="0"/>
          </a:p>
        </p:txBody>
      </p:sp>
      <p:pic>
        <p:nvPicPr>
          <p:cNvPr id="5" name="il_fi" descr="http://img1.brigitte.de/asset/Image/mode/mode-trends/trendvorschau_hw0910/nappa-leder.jpg"/>
          <p:cNvPicPr>
            <a:picLocks noGrp="1"/>
          </p:cNvPicPr>
          <p:nvPr>
            <p:ph idx="1"/>
          </p:nvPr>
        </p:nvPicPr>
        <p:blipFill>
          <a:blip r:embed="rId2" cstate="print"/>
          <a:stretch>
            <a:fillRect/>
          </a:stretch>
        </p:blipFill>
        <p:spPr bwMode="auto">
          <a:xfrm>
            <a:off x="3275856" y="1628800"/>
            <a:ext cx="5471790" cy="3152246"/>
          </a:xfrm>
          <a:prstGeom prst="rect">
            <a:avLst/>
          </a:prstGeom>
          <a:ln>
            <a:noFill/>
          </a:ln>
          <a:effectLst>
            <a:softEdge rad="112500"/>
          </a:effectLst>
        </p:spPr>
      </p:pic>
      <p:sp>
        <p:nvSpPr>
          <p:cNvPr id="4" name="3 - Θέση κειμένου"/>
          <p:cNvSpPr>
            <a:spLocks noGrp="1"/>
          </p:cNvSpPr>
          <p:nvPr>
            <p:ph type="body" sz="half" idx="2"/>
          </p:nvPr>
        </p:nvSpPr>
        <p:spPr>
          <a:xfrm>
            <a:off x="323528" y="1628800"/>
            <a:ext cx="3008313" cy="4691063"/>
          </a:xfrm>
        </p:spPr>
        <p:txBody>
          <a:bodyPr>
            <a:normAutofit fontScale="92500" lnSpcReduction="10000"/>
          </a:bodyPr>
          <a:lstStyle/>
          <a:p>
            <a:pPr algn="ctr"/>
            <a:r>
              <a:rPr lang="el-GR" sz="2000" b="1" i="1" dirty="0" smtClean="0">
                <a:solidFill>
                  <a:schemeClr val="bg1"/>
                </a:solidFill>
              </a:rPr>
              <a:t>Αναμφίβολα το πιο σέξι ύφασμα κόβεται και ράβεται φέτος σε </a:t>
            </a:r>
            <a:r>
              <a:rPr lang="en-US" sz="2000" b="1" i="1" dirty="0" smtClean="0">
                <a:solidFill>
                  <a:schemeClr val="bg1"/>
                </a:solidFill>
              </a:rPr>
              <a:t>girlie </a:t>
            </a:r>
            <a:r>
              <a:rPr lang="el-GR" sz="2000" b="1" i="1" dirty="0" smtClean="0">
                <a:solidFill>
                  <a:schemeClr val="bg1"/>
                </a:solidFill>
              </a:rPr>
              <a:t>γραμμές ή προτιμάτε απλούστερα σε κολλητά παντελόνια και κολάν. Για όσες έχετε το θάρρος να μπορείτε να το φορέσετε σε </a:t>
            </a:r>
            <a:r>
              <a:rPr lang="en-US" sz="2000" b="1" i="1" dirty="0" smtClean="0">
                <a:solidFill>
                  <a:schemeClr val="bg1"/>
                </a:solidFill>
              </a:rPr>
              <a:t>total look </a:t>
            </a:r>
            <a:r>
              <a:rPr lang="el-GR" sz="2000" b="1" i="1" dirty="0" smtClean="0">
                <a:solidFill>
                  <a:schemeClr val="bg1"/>
                </a:solidFill>
              </a:rPr>
              <a:t>κομμάτια , όπως καπαρντίνες και ταγιέρ ή απλά να ξεθάψετε από την γκαρνταρόμπα σας αυτά την αρχή της δεκαετίας του 90 βγάζοντας τις βάτες.</a:t>
            </a:r>
          </a:p>
          <a:p>
            <a:pPr algn="ctr"/>
            <a:r>
              <a:rPr lang="el-GR" sz="2000" b="1" i="1" dirty="0" smtClean="0">
                <a:solidFill>
                  <a:schemeClr val="bg1"/>
                </a:solidFill>
              </a:rPr>
              <a:t> </a:t>
            </a:r>
          </a:p>
          <a:p>
            <a:pPr algn="ctr"/>
            <a:r>
              <a:rPr lang="el-GR" sz="2000" b="1" i="1" dirty="0" smtClean="0"/>
              <a:t> </a:t>
            </a:r>
          </a:p>
          <a:p>
            <a:endParaRPr lang="el-GR" b="1" i="1" dirty="0"/>
          </a:p>
        </p:txBody>
      </p:sp>
    </p:spTree>
  </p:cSld>
  <p:clrMapOvr>
    <a:masterClrMapping/>
  </p:clrMapOvr>
  <p:transition spd="slow">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539552" y="0"/>
            <a:ext cx="8229600" cy="1143000"/>
          </a:xfrm>
        </p:spPr>
        <p:txBody>
          <a:bodyPr>
            <a:normAutofit fontScale="90000"/>
          </a:bodyPr>
          <a:lstStyle/>
          <a:p>
            <a:r>
              <a:rPr lang="el-GR" b="1" u="sng" dirty="0" smtClean="0">
                <a:solidFill>
                  <a:srgbClr val="FF0066"/>
                </a:solidFill>
              </a:rPr>
              <a:t>ΜΑΚΙΓΙΑΖ</a:t>
            </a:r>
            <a:r>
              <a:rPr lang="el-GR" dirty="0" smtClean="0">
                <a:solidFill>
                  <a:srgbClr val="FF0066"/>
                </a:solidFill>
              </a:rPr>
              <a:t/>
            </a:r>
            <a:br>
              <a:rPr lang="el-GR" dirty="0" smtClean="0">
                <a:solidFill>
                  <a:srgbClr val="FF0066"/>
                </a:solidFill>
              </a:rPr>
            </a:br>
            <a:endParaRPr lang="el-GR" dirty="0">
              <a:solidFill>
                <a:srgbClr val="FF0066"/>
              </a:solidFill>
            </a:endParaRPr>
          </a:p>
        </p:txBody>
      </p:sp>
      <p:sp>
        <p:nvSpPr>
          <p:cNvPr id="11" name="10 - Θέση κειμένου"/>
          <p:cNvSpPr>
            <a:spLocks noGrp="1"/>
          </p:cNvSpPr>
          <p:nvPr>
            <p:ph type="body" idx="1"/>
          </p:nvPr>
        </p:nvSpPr>
        <p:spPr>
          <a:xfrm>
            <a:off x="6012160" y="836712"/>
            <a:ext cx="2808312" cy="360040"/>
          </a:xfrm>
        </p:spPr>
        <p:txBody>
          <a:bodyPr>
            <a:noAutofit/>
          </a:bodyPr>
          <a:lstStyle/>
          <a:p>
            <a:r>
              <a:rPr lang="el-GR" i="1" u="sng" dirty="0" smtClean="0">
                <a:solidFill>
                  <a:schemeClr val="bg1"/>
                </a:solidFill>
              </a:rPr>
              <a:t>Μάτια και φρύδια</a:t>
            </a:r>
          </a:p>
          <a:p>
            <a:endParaRPr lang="el-GR" i="1" u="sng" dirty="0">
              <a:solidFill>
                <a:schemeClr val="bg1"/>
              </a:solidFill>
            </a:endParaRPr>
          </a:p>
        </p:txBody>
      </p:sp>
      <p:pic>
        <p:nvPicPr>
          <p:cNvPr id="14" name="13 - Θέση περιεχομένου" descr="http://geniusbeauty.com/wp-content/uploads/2010/08/Artdeco-fall-2010-0.jpg"/>
          <p:cNvPicPr>
            <a:picLocks noGrp="1"/>
          </p:cNvPicPr>
          <p:nvPr>
            <p:ph sz="half" idx="2"/>
          </p:nvPr>
        </p:nvPicPr>
        <p:blipFill>
          <a:blip r:embed="rId3" cstate="print"/>
          <a:srcRect/>
          <a:stretch>
            <a:fillRect/>
          </a:stretch>
        </p:blipFill>
        <p:spPr bwMode="auto">
          <a:xfrm>
            <a:off x="395536" y="2924944"/>
            <a:ext cx="4032448" cy="36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14 - Θέση περιεχομένου" descr="http://www.ladynews.gr/imagebank/ln37399937.jpg"/>
          <p:cNvPicPr>
            <a:picLocks noGrp="1"/>
          </p:cNvPicPr>
          <p:nvPr>
            <p:ph sz="quarter" idx="4"/>
          </p:nvPr>
        </p:nvPicPr>
        <p:blipFill>
          <a:blip r:embed="rId4" cstate="print"/>
          <a:srcRect/>
          <a:stretch>
            <a:fillRect/>
          </a:stretch>
        </p:blipFill>
        <p:spPr bwMode="auto">
          <a:xfrm>
            <a:off x="323528" y="260648"/>
            <a:ext cx="3168352" cy="2376264"/>
          </a:xfrm>
          <a:prstGeom prst="rect">
            <a:avLst/>
          </a:prstGeom>
          <a:ln>
            <a:noFill/>
          </a:ln>
          <a:effectLst>
            <a:softEdge rad="112500"/>
          </a:effectLst>
        </p:spPr>
      </p:pic>
      <p:sp>
        <p:nvSpPr>
          <p:cNvPr id="16" name="7 - Θέση περιεχομένου"/>
          <p:cNvSpPr txBox="1">
            <a:spLocks/>
          </p:cNvSpPr>
          <p:nvPr/>
        </p:nvSpPr>
        <p:spPr>
          <a:xfrm>
            <a:off x="4644008" y="-126776"/>
            <a:ext cx="4680520" cy="6984776"/>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000" b="1" i="1" u="none" strike="noStrike" kern="1200" cap="none" spc="0" normalizeH="0" baseline="0" noProof="0" dirty="0" smtClean="0">
                <a:ln>
                  <a:noFill/>
                </a:ln>
                <a:solidFill>
                  <a:schemeClr val="bg1"/>
                </a:solidFill>
                <a:effectLst/>
                <a:uLnTx/>
                <a:uFillTx/>
                <a:latin typeface="+mn-lt"/>
                <a:ea typeface="+mn-ea"/>
                <a:cs typeface="+mn-cs"/>
              </a:rPr>
              <a:t>Έχουμε τη μεγάλη επιστροφή στα μεγάλα και φαρδιά φρύδια. Επιστρέφουν τα φυσικά, </a:t>
            </a:r>
            <a:r>
              <a:rPr kumimoji="0" lang="el-GR" sz="2000" b="1" i="1" u="none" strike="noStrike" kern="1200" cap="none" spc="0" normalizeH="0" baseline="0" noProof="0" dirty="0" err="1" smtClean="0">
                <a:ln>
                  <a:noFill/>
                </a:ln>
                <a:solidFill>
                  <a:schemeClr val="bg1"/>
                </a:solidFill>
                <a:effectLst/>
                <a:uLnTx/>
                <a:uFillTx/>
                <a:latin typeface="+mn-lt"/>
                <a:ea typeface="+mn-ea"/>
                <a:cs typeface="+mn-cs"/>
              </a:rPr>
              <a:t>πλήν</a:t>
            </a:r>
            <a:r>
              <a:rPr kumimoji="0" lang="el-GR" sz="2000" b="1" i="1" u="none" strike="noStrike" kern="1200" cap="none" spc="0" normalizeH="0" baseline="0" noProof="0" dirty="0" smtClean="0">
                <a:ln>
                  <a:noFill/>
                </a:ln>
                <a:solidFill>
                  <a:schemeClr val="bg1"/>
                </a:solidFill>
                <a:effectLst/>
                <a:uLnTx/>
                <a:uFillTx/>
                <a:latin typeface="+mn-lt"/>
                <a:ea typeface="+mn-ea"/>
                <a:cs typeface="+mn-cs"/>
              </a:rPr>
              <a:t> όμως, καλοφτιαγμένα φρύδια και τα έντονα ανδρόγυνα τετράγωνα φρύδια. Στα μάτια παρατηρούμε πολλές και διαφορετικές τάσεις σε </a:t>
            </a:r>
            <a:r>
              <a:rPr kumimoji="0" lang="el-GR" sz="2000" b="1" i="1" u="none" strike="noStrike" kern="1200" cap="none" spc="0" normalizeH="0" baseline="0" noProof="0" dirty="0" err="1" smtClean="0">
                <a:ln>
                  <a:noFill/>
                </a:ln>
                <a:solidFill>
                  <a:schemeClr val="bg1"/>
                </a:solidFill>
                <a:effectLst/>
                <a:uLnTx/>
                <a:uFillTx/>
                <a:latin typeface="+mn-lt"/>
                <a:ea typeface="+mn-ea"/>
                <a:cs typeface="+mn-cs"/>
              </a:rPr>
              <a:t>ό,τι</a:t>
            </a:r>
            <a:r>
              <a:rPr kumimoji="0" lang="el-GR" sz="2000" b="1" i="1" u="none" strike="noStrike" kern="1200" cap="none" spc="0" normalizeH="0" baseline="0" noProof="0" dirty="0" smtClean="0">
                <a:ln>
                  <a:noFill/>
                </a:ln>
                <a:solidFill>
                  <a:schemeClr val="bg1"/>
                </a:solidFill>
                <a:effectLst/>
                <a:uLnTx/>
                <a:uFillTx/>
                <a:latin typeface="+mn-lt"/>
                <a:ea typeface="+mn-ea"/>
                <a:cs typeface="+mn-cs"/>
              </a:rPr>
              <a:t> αφορά στα χρώματα και στα σχήματα. Παρατηρούμε μεγάλη επιστροφή στα 80’s με έντονα χρώματα όπως μωβ, μπλε, φούξια αλλά και περίεργους συνδυασμούς σε μια </a:t>
            </a:r>
            <a:r>
              <a:rPr kumimoji="0" lang="el-GR" sz="2000" b="1" i="1" u="none" strike="noStrike" kern="1200" cap="none" spc="0" normalizeH="0" baseline="0" noProof="0" dirty="0" err="1" smtClean="0">
                <a:ln>
                  <a:noFill/>
                </a:ln>
                <a:solidFill>
                  <a:schemeClr val="bg1"/>
                </a:solidFill>
                <a:effectLst/>
                <a:uLnTx/>
                <a:uFillTx/>
                <a:latin typeface="+mn-lt"/>
                <a:ea typeface="+mn-ea"/>
                <a:cs typeface="+mn-cs"/>
              </a:rPr>
              <a:t>disco</a:t>
            </a:r>
            <a:r>
              <a:rPr kumimoji="0" lang="el-GR" sz="2000" b="1" i="1" u="none" strike="noStrike" kern="1200" cap="none" spc="0" normalizeH="0" baseline="0" noProof="0" dirty="0" smtClean="0">
                <a:ln>
                  <a:noFill/>
                </a:ln>
                <a:solidFill>
                  <a:schemeClr val="bg1"/>
                </a:solidFill>
                <a:effectLst/>
                <a:uLnTx/>
                <a:uFillTx/>
                <a:latin typeface="+mn-lt"/>
                <a:ea typeface="+mn-ea"/>
                <a:cs typeface="+mn-cs"/>
              </a:rPr>
              <a:t> διάθεση. Παράλληλα όμως βλέπουμε και την αποθέωση των γραμμικών μακιγιάζ δηλαδή έντονη χρήση γραμμών, μολυβιών και </a:t>
            </a:r>
            <a:r>
              <a:rPr kumimoji="0" lang="el-GR" sz="2000" b="1" i="1" u="none" strike="noStrike" kern="1200" cap="none" spc="0" normalizeH="0" baseline="0" noProof="0" dirty="0" err="1" smtClean="0">
                <a:ln>
                  <a:noFill/>
                </a:ln>
                <a:solidFill>
                  <a:schemeClr val="bg1"/>
                </a:solidFill>
                <a:effectLst/>
                <a:uLnTx/>
                <a:uFillTx/>
                <a:latin typeface="+mn-lt"/>
                <a:ea typeface="+mn-ea"/>
                <a:cs typeface="+mn-cs"/>
              </a:rPr>
              <a:t>eyeliner</a:t>
            </a:r>
            <a:r>
              <a:rPr kumimoji="0" lang="el-GR" sz="2000" b="1" i="1" u="none" strike="noStrike" kern="1200" cap="none" spc="0" normalizeH="0" baseline="0" noProof="0" dirty="0" smtClean="0">
                <a:ln>
                  <a:noFill/>
                </a:ln>
                <a:solidFill>
                  <a:schemeClr val="bg1"/>
                </a:solidFill>
                <a:effectLst/>
                <a:uLnTx/>
                <a:uFillTx/>
                <a:latin typeface="+mn-lt"/>
                <a:ea typeface="+mn-ea"/>
                <a:cs typeface="+mn-cs"/>
              </a:rPr>
              <a:t> σε πολλά και διαφορετικά σχέδια και σχήματα με αναφορές στα 60’s σε μια πιο σύγχρονη όμως εκδοχή.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1" i="1"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slow">
    <p:strip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908720"/>
            <a:ext cx="8229600" cy="864096"/>
          </a:xfrm>
        </p:spPr>
        <p:txBody>
          <a:bodyPr>
            <a:normAutofit fontScale="90000"/>
          </a:bodyPr>
          <a:lstStyle/>
          <a:p>
            <a:r>
              <a:rPr lang="el-GR" b="1" i="1" dirty="0" smtClean="0"/>
              <a:t> </a:t>
            </a:r>
            <a:r>
              <a:rPr lang="el-GR" sz="3100" b="1" i="1" dirty="0" smtClean="0"/>
              <a:t>ΤΑΣΕΙΣ ΜΟΔΑΣ ΦΘΙΝΟΠΩΡΟ-ΧΕΙΜΩΝΑΣ 2011-12</a:t>
            </a:r>
            <a:r>
              <a:rPr lang="el-GR" dirty="0" smtClean="0"/>
              <a:t/>
            </a:r>
            <a:br>
              <a:rPr lang="el-GR" dirty="0" smtClean="0"/>
            </a:br>
            <a:endParaRPr lang="el-GR" dirty="0"/>
          </a:p>
        </p:txBody>
      </p:sp>
      <p:graphicFrame>
        <p:nvGraphicFramePr>
          <p:cNvPr id="6" name="5 - Θέση περιεχομένου"/>
          <p:cNvGraphicFramePr>
            <a:graphicFrameLocks noGrp="1"/>
          </p:cNvGraphicFramePr>
          <p:nvPr>
            <p:ph idx="1"/>
          </p:nvPr>
        </p:nvGraphicFramePr>
        <p:xfrm>
          <a:off x="395536" y="2996952"/>
          <a:ext cx="8424936" cy="2520280"/>
        </p:xfrm>
        <a:graphic>
          <a:graphicData uri="http://schemas.openxmlformats.org/drawingml/2006/table">
            <a:tbl>
              <a:tblPr firstRow="1" bandRow="1">
                <a:tableStyleId>{5C22544A-7EE6-4342-B048-85BDC9FD1C3A}</a:tableStyleId>
              </a:tblPr>
              <a:tblGrid>
                <a:gridCol w="4212468"/>
                <a:gridCol w="4212468"/>
              </a:tblGrid>
              <a:tr h="504056">
                <a:tc>
                  <a:txBody>
                    <a:bodyPr/>
                    <a:lstStyle/>
                    <a:p>
                      <a:pPr>
                        <a:lnSpc>
                          <a:spcPct val="115000"/>
                        </a:lnSpc>
                        <a:spcAft>
                          <a:spcPts val="0"/>
                        </a:spcAft>
                      </a:pPr>
                      <a:r>
                        <a:rPr lang="el-GR" sz="2800" dirty="0">
                          <a:latin typeface="Calibri"/>
                          <a:ea typeface="Calibri"/>
                          <a:cs typeface="Times New Roman"/>
                        </a:rPr>
                        <a:t>ΟΝΟΜΑΤΑ ΚΑΘΗΓΗΤΩΝ</a:t>
                      </a:r>
                    </a:p>
                  </a:txBody>
                  <a:tcPr marL="68580" marR="68580" marT="0" marB="0"/>
                </a:tc>
                <a:tc>
                  <a:txBody>
                    <a:bodyPr/>
                    <a:lstStyle/>
                    <a:p>
                      <a:pPr>
                        <a:lnSpc>
                          <a:spcPct val="115000"/>
                        </a:lnSpc>
                        <a:spcAft>
                          <a:spcPts val="0"/>
                        </a:spcAft>
                      </a:pPr>
                      <a:r>
                        <a:rPr lang="el-GR" sz="2800" dirty="0">
                          <a:latin typeface="Calibri"/>
                          <a:ea typeface="Calibri"/>
                          <a:cs typeface="Times New Roman"/>
                        </a:rPr>
                        <a:t>ΟΝΟΜΑΤΑ ΜΑΘΗΤΩΝ</a:t>
                      </a:r>
                    </a:p>
                  </a:txBody>
                  <a:tcPr marL="68580" marR="68580" marT="0" marB="0"/>
                </a:tc>
              </a:tr>
              <a:tr h="504056">
                <a:tc>
                  <a:txBody>
                    <a:bodyPr/>
                    <a:lstStyle/>
                    <a:p>
                      <a:pPr>
                        <a:lnSpc>
                          <a:spcPct val="115000"/>
                        </a:lnSpc>
                        <a:spcAft>
                          <a:spcPts val="0"/>
                        </a:spcAft>
                      </a:pPr>
                      <a:r>
                        <a:rPr lang="el-GR" sz="2800" dirty="0" err="1" smtClean="0">
                          <a:latin typeface="Calibri"/>
                          <a:ea typeface="Calibri"/>
                          <a:cs typeface="Times New Roman"/>
                        </a:rPr>
                        <a:t>Στόλη</a:t>
                      </a:r>
                      <a:r>
                        <a:rPr lang="en-US" sz="2800" dirty="0" smtClean="0">
                          <a:latin typeface="Calibri"/>
                          <a:ea typeface="Calibri"/>
                          <a:cs typeface="Times New Roman"/>
                        </a:rPr>
                        <a:t> </a:t>
                      </a:r>
                      <a:r>
                        <a:rPr lang="el-GR" sz="2800" dirty="0" smtClean="0">
                          <a:latin typeface="Calibri"/>
                          <a:ea typeface="Calibri"/>
                          <a:cs typeface="Times New Roman"/>
                        </a:rPr>
                        <a:t>Σοφία</a:t>
                      </a:r>
                      <a:endParaRPr lang="el-GR" sz="2800" dirty="0">
                        <a:latin typeface="Calibri"/>
                        <a:ea typeface="Calibri"/>
                        <a:cs typeface="Times New Roman"/>
                      </a:endParaRPr>
                    </a:p>
                  </a:txBody>
                  <a:tcPr marL="68580" marR="68580" marT="0" marB="0"/>
                </a:tc>
                <a:tc>
                  <a:txBody>
                    <a:bodyPr/>
                    <a:lstStyle/>
                    <a:p>
                      <a:pPr>
                        <a:lnSpc>
                          <a:spcPct val="115000"/>
                        </a:lnSpc>
                        <a:spcAft>
                          <a:spcPts val="0"/>
                        </a:spcAft>
                      </a:pPr>
                      <a:r>
                        <a:rPr lang="el-GR" sz="2800">
                          <a:latin typeface="Calibri"/>
                          <a:ea typeface="Calibri"/>
                          <a:cs typeface="Times New Roman"/>
                        </a:rPr>
                        <a:t>Σταματάκη Μαρία</a:t>
                      </a:r>
                    </a:p>
                  </a:txBody>
                  <a:tcPr marL="68580" marR="68580" marT="0" marB="0"/>
                </a:tc>
              </a:tr>
              <a:tr h="504056">
                <a:tc>
                  <a:txBody>
                    <a:bodyPr/>
                    <a:lstStyle/>
                    <a:p>
                      <a:pPr>
                        <a:lnSpc>
                          <a:spcPct val="115000"/>
                        </a:lnSpc>
                        <a:spcAft>
                          <a:spcPts val="0"/>
                        </a:spcAft>
                      </a:pPr>
                      <a:r>
                        <a:rPr lang="el-GR" sz="2800" dirty="0" err="1">
                          <a:latin typeface="Calibri"/>
                          <a:ea typeface="Calibri"/>
                          <a:cs typeface="Times New Roman"/>
                        </a:rPr>
                        <a:t>Τσαγκαρής</a:t>
                      </a:r>
                      <a:r>
                        <a:rPr lang="el-GR" sz="2800" dirty="0">
                          <a:latin typeface="Calibri"/>
                          <a:ea typeface="Calibri"/>
                          <a:cs typeface="Times New Roman"/>
                        </a:rPr>
                        <a:t> Στράτος</a:t>
                      </a:r>
                    </a:p>
                  </a:txBody>
                  <a:tcPr marL="68580" marR="68580" marT="0" marB="0"/>
                </a:tc>
                <a:tc>
                  <a:txBody>
                    <a:bodyPr/>
                    <a:lstStyle/>
                    <a:p>
                      <a:pPr>
                        <a:lnSpc>
                          <a:spcPct val="115000"/>
                        </a:lnSpc>
                        <a:spcAft>
                          <a:spcPts val="0"/>
                        </a:spcAft>
                      </a:pPr>
                      <a:r>
                        <a:rPr lang="el-GR" sz="2800">
                          <a:latin typeface="Calibri"/>
                          <a:ea typeface="Calibri"/>
                          <a:cs typeface="Times New Roman"/>
                        </a:rPr>
                        <a:t>Πείρια Ειρήνη</a:t>
                      </a:r>
                    </a:p>
                  </a:txBody>
                  <a:tcPr marL="68580" marR="68580" marT="0" marB="0"/>
                </a:tc>
              </a:tr>
              <a:tr h="504056">
                <a:tc>
                  <a:txBody>
                    <a:bodyPr/>
                    <a:lstStyle/>
                    <a:p>
                      <a:endParaRPr lang="el-GR" dirty="0"/>
                    </a:p>
                  </a:txBody>
                  <a:tcPr/>
                </a:tc>
                <a:tc>
                  <a:txBody>
                    <a:bodyPr/>
                    <a:lstStyle/>
                    <a:p>
                      <a:pPr>
                        <a:lnSpc>
                          <a:spcPct val="115000"/>
                        </a:lnSpc>
                        <a:spcAft>
                          <a:spcPts val="0"/>
                        </a:spcAft>
                      </a:pPr>
                      <a:r>
                        <a:rPr lang="el-GR" sz="2800">
                          <a:latin typeface="Calibri"/>
                          <a:ea typeface="Calibri"/>
                          <a:cs typeface="Times New Roman"/>
                        </a:rPr>
                        <a:t>Λίλου Γεωργία</a:t>
                      </a:r>
                    </a:p>
                  </a:txBody>
                  <a:tcPr marL="68580" marR="68580" marT="0" marB="0"/>
                </a:tc>
              </a:tr>
              <a:tr h="504056">
                <a:tc>
                  <a:txBody>
                    <a:bodyPr/>
                    <a:lstStyle/>
                    <a:p>
                      <a:endParaRPr lang="el-GR"/>
                    </a:p>
                  </a:txBody>
                  <a:tcPr/>
                </a:tc>
                <a:tc>
                  <a:txBody>
                    <a:bodyPr/>
                    <a:lstStyle/>
                    <a:p>
                      <a:pPr>
                        <a:lnSpc>
                          <a:spcPct val="115000"/>
                        </a:lnSpc>
                        <a:spcAft>
                          <a:spcPts val="0"/>
                        </a:spcAft>
                      </a:pPr>
                      <a:r>
                        <a:rPr lang="el-GR" sz="2800" dirty="0" err="1">
                          <a:latin typeface="Calibri"/>
                          <a:ea typeface="Calibri"/>
                          <a:cs typeface="Times New Roman"/>
                        </a:rPr>
                        <a:t>Κούρτη</a:t>
                      </a:r>
                      <a:r>
                        <a:rPr lang="el-GR" sz="2800" dirty="0">
                          <a:latin typeface="Calibri"/>
                          <a:ea typeface="Calibri"/>
                          <a:cs typeface="Times New Roman"/>
                        </a:rPr>
                        <a:t> Κική</a:t>
                      </a:r>
                    </a:p>
                  </a:txBody>
                  <a:tcPr marL="68580" marR="68580" marT="0" marB="0"/>
                </a:tc>
              </a:tr>
            </a:tbl>
          </a:graphicData>
        </a:graphic>
      </p:graphicFrame>
    </p:spTree>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a:xfrm>
            <a:off x="3527376" y="332656"/>
            <a:ext cx="5616624" cy="1152128"/>
          </a:xfrm>
        </p:spPr>
        <p:txBody>
          <a:bodyPr>
            <a:normAutofit fontScale="90000"/>
          </a:bodyPr>
          <a:lstStyle/>
          <a:p>
            <a:r>
              <a:rPr lang="el-GR" b="1" i="1" u="sng" dirty="0" smtClean="0">
                <a:solidFill>
                  <a:srgbClr val="FF9966"/>
                </a:solidFill>
              </a:rPr>
              <a:t>Δέρμα</a:t>
            </a:r>
            <a:br>
              <a:rPr lang="el-GR" b="1" i="1" u="sng" dirty="0" smtClean="0">
                <a:solidFill>
                  <a:srgbClr val="FF9966"/>
                </a:solidFill>
              </a:rPr>
            </a:br>
            <a:endParaRPr lang="el-GR" b="1" i="1" u="sng" dirty="0">
              <a:solidFill>
                <a:srgbClr val="FF9966"/>
              </a:solidFill>
            </a:endParaRPr>
          </a:p>
        </p:txBody>
      </p:sp>
      <p:sp>
        <p:nvSpPr>
          <p:cNvPr id="9" name="8 - Θέση περιεχομένου"/>
          <p:cNvSpPr>
            <a:spLocks noGrp="1"/>
          </p:cNvSpPr>
          <p:nvPr>
            <p:ph idx="1"/>
          </p:nvPr>
        </p:nvSpPr>
        <p:spPr>
          <a:xfrm>
            <a:off x="4283968" y="1556792"/>
            <a:ext cx="4680520" cy="5112568"/>
          </a:xfrm>
        </p:spPr>
        <p:txBody>
          <a:bodyPr>
            <a:normAutofit/>
          </a:bodyPr>
          <a:lstStyle/>
          <a:p>
            <a:r>
              <a:rPr lang="el-GR" sz="2400" b="1" i="1" dirty="0" smtClean="0">
                <a:solidFill>
                  <a:schemeClr val="bg1"/>
                </a:solidFill>
              </a:rPr>
              <a:t>Το δέρμα πρέπει να είναι αψεγάδιαστο έχοντας όμως κρατήσει την ελαστικότητα και τη φυσικότητά του σαν είναι άβαφο και τέλεια περιποιημένο, με έντονες γυαλάδες και λάμψεις – σαν να έχουμε χρησιμοποιήσει ενυδατική κρέμα με χρώμα. Τα ρουζ  είναι στις αποχρώσεις της υγείας όπως ροζ-ροδακινί και </a:t>
            </a:r>
            <a:r>
              <a:rPr lang="el-GR" sz="2400" b="1" i="1" dirty="0" err="1" smtClean="0">
                <a:solidFill>
                  <a:schemeClr val="bg1"/>
                </a:solidFill>
              </a:rPr>
              <a:t>taupe</a:t>
            </a:r>
            <a:r>
              <a:rPr lang="el-GR" sz="2400" b="1" i="1" dirty="0" smtClean="0">
                <a:solidFill>
                  <a:schemeClr val="bg1"/>
                </a:solidFill>
              </a:rPr>
              <a:t>. </a:t>
            </a:r>
            <a:endParaRPr lang="el-GR" sz="2400" b="1" i="1" dirty="0">
              <a:solidFill>
                <a:schemeClr val="bg1"/>
              </a:solidFill>
            </a:endParaRPr>
          </a:p>
        </p:txBody>
      </p:sp>
      <p:pic>
        <p:nvPicPr>
          <p:cNvPr id="10" name="9 - Εικόνα" descr="http://content-mcdn.feed.gr/filesystem/images/20120112/engine/newego_LARGE_t_821_105586992_type12364.jpg"/>
          <p:cNvPicPr/>
          <p:nvPr/>
        </p:nvPicPr>
        <p:blipFill>
          <a:blip r:embed="rId2" cstate="print"/>
          <a:srcRect/>
          <a:stretch>
            <a:fillRect/>
          </a:stretch>
        </p:blipFill>
        <p:spPr bwMode="auto">
          <a:xfrm>
            <a:off x="395536" y="1196752"/>
            <a:ext cx="4104456" cy="4824536"/>
          </a:xfrm>
          <a:prstGeom prst="rect">
            <a:avLst/>
          </a:prstGeom>
          <a:ln>
            <a:noFill/>
          </a:ln>
          <a:effectLst>
            <a:outerShdw blurRad="190500" algn="tl" rotWithShape="0">
              <a:srgbClr val="000000">
                <a:alpha val="70000"/>
              </a:srgbClr>
            </a:outerShdw>
          </a:effectLst>
        </p:spPr>
      </p:pic>
    </p:spTree>
  </p:cSld>
  <p:clrMapOvr>
    <a:masterClrMapping/>
  </p:clrMapOvr>
  <p:transition spd="slow">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03848" y="188640"/>
            <a:ext cx="6779096" cy="1282154"/>
          </a:xfrm>
        </p:spPr>
        <p:txBody>
          <a:bodyPr>
            <a:normAutofit fontScale="90000"/>
          </a:bodyPr>
          <a:lstStyle/>
          <a:p>
            <a:r>
              <a:rPr lang="el-GR" b="1" i="1" u="sng" dirty="0" smtClean="0">
                <a:solidFill>
                  <a:srgbClr val="FF66CC"/>
                </a:solidFill>
              </a:rPr>
              <a:t>Χείλη</a:t>
            </a:r>
            <a:br>
              <a:rPr lang="el-GR" b="1" i="1" u="sng" dirty="0" smtClean="0">
                <a:solidFill>
                  <a:srgbClr val="FF66CC"/>
                </a:solidFill>
              </a:rPr>
            </a:br>
            <a:endParaRPr lang="el-GR" b="1" i="1" u="sng" dirty="0">
              <a:solidFill>
                <a:srgbClr val="FF66CC"/>
              </a:solidFill>
            </a:endParaRPr>
          </a:p>
        </p:txBody>
      </p:sp>
      <p:sp>
        <p:nvSpPr>
          <p:cNvPr id="4" name="2 - Θέση περιεχομένου"/>
          <p:cNvSpPr>
            <a:spLocks noGrp="1"/>
          </p:cNvSpPr>
          <p:nvPr>
            <p:ph idx="1"/>
          </p:nvPr>
        </p:nvSpPr>
        <p:spPr>
          <a:xfrm>
            <a:off x="4067944" y="1196752"/>
            <a:ext cx="4824536" cy="5472608"/>
          </a:xfrm>
        </p:spPr>
        <p:txBody>
          <a:bodyPr>
            <a:normAutofit/>
          </a:bodyPr>
          <a:lstStyle/>
          <a:p>
            <a:r>
              <a:rPr lang="el-GR" sz="2400" b="1" i="1" dirty="0" smtClean="0">
                <a:solidFill>
                  <a:schemeClr val="bg1"/>
                </a:solidFill>
              </a:rPr>
              <a:t>Στα χείλη</a:t>
            </a:r>
          </a:p>
          <a:p>
            <a:r>
              <a:rPr lang="el-GR" sz="2400" b="1" i="1" dirty="0" smtClean="0">
                <a:solidFill>
                  <a:schemeClr val="bg1"/>
                </a:solidFill>
              </a:rPr>
              <a:t>παρατηρούμε δυο διαφορετικές  τάσεις. Από τη μία θα δούμε έντονα, καλοσχηματισμένα χείλη με άπειρες στρώσεις χρώματος και από την άλλη θα δούμε ελαφρώς χρωματισμένα χείλη, σαν να τα έχουμε περιποιηθεί φυσικά με ένα </a:t>
            </a:r>
            <a:r>
              <a:rPr lang="el-GR" sz="2400" b="1" i="1" dirty="0" err="1" smtClean="0">
                <a:solidFill>
                  <a:schemeClr val="bg1"/>
                </a:solidFill>
              </a:rPr>
              <a:t>lip</a:t>
            </a:r>
            <a:r>
              <a:rPr lang="el-GR" sz="2400" b="1" i="1" dirty="0" smtClean="0">
                <a:solidFill>
                  <a:schemeClr val="bg1"/>
                </a:solidFill>
              </a:rPr>
              <a:t> </a:t>
            </a:r>
            <a:r>
              <a:rPr lang="el-GR" sz="2400" b="1" i="1" dirty="0" err="1" smtClean="0">
                <a:solidFill>
                  <a:schemeClr val="bg1"/>
                </a:solidFill>
              </a:rPr>
              <a:t>balm</a:t>
            </a:r>
            <a:r>
              <a:rPr lang="el-GR" sz="2400" b="1" i="1" dirty="0" smtClean="0">
                <a:solidFill>
                  <a:schemeClr val="bg1"/>
                </a:solidFill>
              </a:rPr>
              <a:t> με χρώμα ή ένα φυσικό </a:t>
            </a:r>
            <a:r>
              <a:rPr lang="el-GR" sz="2400" b="1" i="1" dirty="0" err="1" smtClean="0">
                <a:solidFill>
                  <a:schemeClr val="bg1"/>
                </a:solidFill>
              </a:rPr>
              <a:t>lip</a:t>
            </a:r>
            <a:r>
              <a:rPr lang="el-GR" sz="2400" b="1" i="1" dirty="0" smtClean="0">
                <a:solidFill>
                  <a:schemeClr val="bg1"/>
                </a:solidFill>
              </a:rPr>
              <a:t> </a:t>
            </a:r>
            <a:r>
              <a:rPr lang="el-GR" sz="2400" b="1" i="1" dirty="0" err="1" smtClean="0">
                <a:solidFill>
                  <a:schemeClr val="bg1"/>
                </a:solidFill>
              </a:rPr>
              <a:t>gloss</a:t>
            </a:r>
            <a:r>
              <a:rPr lang="el-GR" sz="2400" b="1" i="1" dirty="0" smtClean="0">
                <a:solidFill>
                  <a:schemeClr val="bg1"/>
                </a:solidFill>
              </a:rPr>
              <a:t>. Χρώμα δηλαδή χωρίς έντονες υφές!</a:t>
            </a:r>
          </a:p>
          <a:p>
            <a:endParaRPr lang="el-GR" b="1" i="1" dirty="0">
              <a:solidFill>
                <a:schemeClr val="bg1"/>
              </a:solidFill>
            </a:endParaRPr>
          </a:p>
        </p:txBody>
      </p:sp>
      <p:pic>
        <p:nvPicPr>
          <p:cNvPr id="5" name="4 - Εικόνα" descr="http://www.kouklares.gr/data/storage/attachments/83f0f479076d44627552fd9bb2124372.jpg"/>
          <p:cNvPicPr/>
          <p:nvPr/>
        </p:nvPicPr>
        <p:blipFill>
          <a:blip r:embed="rId2" cstate="print"/>
          <a:srcRect/>
          <a:stretch>
            <a:fillRect/>
          </a:stretch>
        </p:blipFill>
        <p:spPr bwMode="auto">
          <a:xfrm>
            <a:off x="611560" y="260648"/>
            <a:ext cx="3600400" cy="338437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5 - Εικόνα" descr="http://www.e-gynaika.gr/magazine/wp-content/themes/lifestyle/thumb.php?src=http://www.e-gynaika.gr/magazine/wp-content/uploads/2011/10/armani-makeup-look-spring-2012.jpg&amp;h=206&amp;w=305&amp;zc=1&amp;q=100"/>
          <p:cNvPicPr/>
          <p:nvPr/>
        </p:nvPicPr>
        <p:blipFill>
          <a:blip r:embed="rId3" cstate="print"/>
          <a:srcRect/>
          <a:stretch>
            <a:fillRect/>
          </a:stretch>
        </p:blipFill>
        <p:spPr bwMode="auto">
          <a:xfrm>
            <a:off x="755576" y="3933056"/>
            <a:ext cx="3096344" cy="273630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slow">
    <p:strip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ctrTitle"/>
          </p:nvPr>
        </p:nvSpPr>
        <p:spPr>
          <a:xfrm>
            <a:off x="539552" y="476672"/>
            <a:ext cx="7772400" cy="1470025"/>
          </a:xfrm>
        </p:spPr>
        <p:txBody>
          <a:bodyPr>
            <a:normAutofit/>
          </a:bodyPr>
          <a:lstStyle/>
          <a:p>
            <a:r>
              <a:rPr lang="el-GR" sz="4000" b="1" i="1" u="sng" dirty="0" smtClean="0">
                <a:solidFill>
                  <a:srgbClr val="FF66CC"/>
                </a:solidFill>
              </a:rPr>
              <a:t>ΣΥΖΗΤΗΣΗ-ΣΥΜΠΕΡΑΣΜΑΤΑ</a:t>
            </a:r>
            <a:endParaRPr lang="el-GR" sz="4000" b="1" i="1" u="sng" dirty="0">
              <a:solidFill>
                <a:srgbClr val="FF66CC"/>
              </a:solidFill>
            </a:endParaRPr>
          </a:p>
        </p:txBody>
      </p:sp>
      <p:sp>
        <p:nvSpPr>
          <p:cNvPr id="4" name="3 - Υπότιτλος"/>
          <p:cNvSpPr>
            <a:spLocks noGrp="1"/>
          </p:cNvSpPr>
          <p:nvPr>
            <p:ph type="subTitle" idx="1"/>
          </p:nvPr>
        </p:nvSpPr>
        <p:spPr>
          <a:xfrm>
            <a:off x="1115616" y="1988840"/>
            <a:ext cx="6400800" cy="1752600"/>
          </a:xfrm>
        </p:spPr>
        <p:txBody>
          <a:bodyPr>
            <a:noAutofit/>
          </a:bodyPr>
          <a:lstStyle/>
          <a:p>
            <a:r>
              <a:rPr lang="el-GR" sz="2400" b="1" i="1" dirty="0" smtClean="0">
                <a:solidFill>
                  <a:srgbClr val="000000"/>
                </a:solidFill>
              </a:rPr>
              <a:t>Από όλα τα παραπάνω συμπεραίνουμε ότι οι νέες τάσεις της μόδας είναι αρκετές και μπορεί κάθε γυναίκα να επιλέξει την αρμοδιότερη τάση για αυτήν με βάση πάντα το γούστο της αλλά και πολλές φορές την οικονομική της άνεση. </a:t>
            </a:r>
            <a:br>
              <a:rPr lang="el-GR" sz="2400" b="1" i="1" dirty="0" smtClean="0">
                <a:solidFill>
                  <a:srgbClr val="000000"/>
                </a:solidFill>
              </a:rPr>
            </a:br>
            <a:r>
              <a:rPr lang="el-GR" sz="2400" b="1" i="1" dirty="0" smtClean="0">
                <a:solidFill>
                  <a:srgbClr val="000000"/>
                </a:solidFill>
              </a:rPr>
              <a:t>Βλέπουμε ότι φέτος υπάρχουν πολλές νέες τάσεις που μπορούν με αυτές να ταυτιστούν οι περισσότερες γυναίκες. Επίσης έχουμε ποικιλίες σχεδίων, χρωμάτων αλλά και μοτίβων!!!!</a:t>
            </a:r>
            <a:endParaRPr lang="el-GR" sz="2400" b="1" i="1" dirty="0">
              <a:solidFill>
                <a:srgbClr val="000000"/>
              </a:solidFill>
            </a:endParaRPr>
          </a:p>
        </p:txBody>
      </p:sp>
    </p:spTree>
  </p:cSld>
  <p:clrMapOvr>
    <a:masterClrMapping/>
  </p:clrMapOvr>
  <p:transition spd="slow">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827584" y="260648"/>
            <a:ext cx="7772400" cy="1470025"/>
          </a:xfrm>
        </p:spPr>
        <p:txBody>
          <a:bodyPr/>
          <a:lstStyle/>
          <a:p>
            <a:r>
              <a:rPr lang="el-GR" b="1" i="1" u="sng" dirty="0" smtClean="0">
                <a:solidFill>
                  <a:srgbClr val="FF0066"/>
                </a:solidFill>
              </a:rPr>
              <a:t>ΑΝΑΣΤΟΧΑΣΜΟΣ-ΑΞΙΟΛΟΓΗΣΗ</a:t>
            </a:r>
            <a:endParaRPr lang="el-GR" b="1" i="1" u="sng" dirty="0">
              <a:solidFill>
                <a:srgbClr val="FF0066"/>
              </a:solidFill>
            </a:endParaRPr>
          </a:p>
        </p:txBody>
      </p:sp>
      <p:sp>
        <p:nvSpPr>
          <p:cNvPr id="3" name="2 - Υπότιτλος"/>
          <p:cNvSpPr>
            <a:spLocks noGrp="1"/>
          </p:cNvSpPr>
          <p:nvPr>
            <p:ph type="subTitle" idx="1"/>
          </p:nvPr>
        </p:nvSpPr>
        <p:spPr>
          <a:xfrm>
            <a:off x="611560" y="2204864"/>
            <a:ext cx="8064896" cy="4032448"/>
          </a:xfrm>
        </p:spPr>
        <p:txBody>
          <a:bodyPr>
            <a:normAutofit/>
          </a:bodyPr>
          <a:lstStyle/>
          <a:p>
            <a:r>
              <a:rPr lang="el-GR" sz="2800" b="1" i="1" dirty="0" smtClean="0">
                <a:solidFill>
                  <a:schemeClr val="bg1"/>
                </a:solidFill>
              </a:rPr>
              <a:t>Το κλίμα της συνεργασίας της ομάδας μας ήταν αρκετά ευχάριστο αλλά και ήπιο. Τα μέλη της ομάδας συνεργάστηκαν ισότιμα με πλήρη συγκέντρωση στο στόχο μας να κάνουμε δηλαδή ό</a:t>
            </a:r>
            <a:r>
              <a:rPr lang="en-US" sz="2800" b="1" i="1" dirty="0" smtClean="0">
                <a:solidFill>
                  <a:schemeClr val="bg1"/>
                </a:solidFill>
              </a:rPr>
              <a:t>,</a:t>
            </a:r>
            <a:r>
              <a:rPr lang="el-GR" sz="2800" b="1" i="1" dirty="0" smtClean="0">
                <a:solidFill>
                  <a:schemeClr val="bg1"/>
                </a:solidFill>
              </a:rPr>
              <a:t>τι καλύτερο μπορούμε και έχοντας πάντα αρμονική συνύπαρξη μεταξύ μας…!!!</a:t>
            </a:r>
            <a:endParaRPr lang="el-GR" sz="2800" b="1" i="1" dirty="0">
              <a:solidFill>
                <a:schemeClr val="bg1"/>
              </a:solidFill>
            </a:endParaRPr>
          </a:p>
        </p:txBody>
      </p:sp>
    </p:spTree>
  </p:cSld>
  <p:clrMapOvr>
    <a:masterClrMapping/>
  </p:clrMapOvr>
  <p:transition spd="slow">
    <p:zoom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3568" y="404664"/>
            <a:ext cx="7268344" cy="1470025"/>
          </a:xfrm>
        </p:spPr>
        <p:txBody>
          <a:bodyPr/>
          <a:lstStyle/>
          <a:p>
            <a:r>
              <a:rPr lang="el-GR" b="1" i="1" u="sng" dirty="0" smtClean="0">
                <a:solidFill>
                  <a:srgbClr val="660033"/>
                </a:solidFill>
              </a:rPr>
              <a:t>ΜΕΘΟΔΟΛΟΓΙΑ</a:t>
            </a:r>
            <a:endParaRPr lang="el-GR" b="1" i="1" u="sng" dirty="0">
              <a:solidFill>
                <a:srgbClr val="660033"/>
              </a:solidFill>
            </a:endParaRPr>
          </a:p>
        </p:txBody>
      </p:sp>
      <p:sp>
        <p:nvSpPr>
          <p:cNvPr id="3" name="2 - Υπότιτλος"/>
          <p:cNvSpPr>
            <a:spLocks noGrp="1"/>
          </p:cNvSpPr>
          <p:nvPr>
            <p:ph type="subTitle" idx="1"/>
          </p:nvPr>
        </p:nvSpPr>
        <p:spPr>
          <a:xfrm>
            <a:off x="1331640" y="2132856"/>
            <a:ext cx="7128792" cy="2209800"/>
          </a:xfrm>
        </p:spPr>
        <p:txBody>
          <a:bodyPr>
            <a:normAutofit lnSpcReduction="10000"/>
          </a:bodyPr>
          <a:lstStyle/>
          <a:p>
            <a:r>
              <a:rPr lang="el-GR" b="1" i="1" u="sng" dirty="0" smtClean="0">
                <a:solidFill>
                  <a:schemeClr val="bg1"/>
                </a:solidFill>
              </a:rPr>
              <a:t>Πηγές</a:t>
            </a:r>
            <a:r>
              <a:rPr lang="el-GR" b="1" i="1" u="sng" dirty="0" smtClean="0">
                <a:solidFill>
                  <a:schemeClr val="tx1"/>
                </a:solidFill>
              </a:rPr>
              <a:t/>
            </a:r>
            <a:br>
              <a:rPr lang="el-GR" b="1" i="1" u="sng" dirty="0" smtClean="0">
                <a:solidFill>
                  <a:schemeClr val="tx1"/>
                </a:solidFill>
              </a:rPr>
            </a:br>
            <a:r>
              <a:rPr lang="el-GR" b="1" i="1" u="sng" dirty="0" smtClean="0">
                <a:hlinkClick r:id="rId2"/>
              </a:rPr>
              <a:t>http://www.ladieswall.com/</a:t>
            </a:r>
            <a:endParaRPr lang="el-GR" b="1" i="1" dirty="0" smtClean="0"/>
          </a:p>
          <a:p>
            <a:r>
              <a:rPr lang="el-GR" b="1" i="1" u="sng" dirty="0" smtClean="0">
                <a:hlinkClick r:id="rId3"/>
              </a:rPr>
              <a:t>http://www.stylewatch.gr</a:t>
            </a:r>
            <a:endParaRPr lang="el-GR" b="1" i="1" dirty="0" smtClean="0"/>
          </a:p>
          <a:p>
            <a:r>
              <a:rPr lang="el-GR" b="1" i="1" dirty="0" smtClean="0"/>
              <a:t> </a:t>
            </a:r>
            <a:r>
              <a:rPr lang="el-GR" b="1" i="1" u="sng" dirty="0" smtClean="0">
                <a:hlinkClick r:id="rId4"/>
              </a:rPr>
              <a:t>http://blog.beautypaths.eu</a:t>
            </a:r>
            <a:endParaRPr lang="el-GR" b="1" i="1" u="sng" dirty="0">
              <a:solidFill>
                <a:schemeClr val="tx1"/>
              </a:solidFill>
            </a:endParaRPr>
          </a:p>
        </p:txBody>
      </p:sp>
    </p:spTree>
  </p:cSld>
  <p:clrMapOvr>
    <a:masterClrMapping/>
  </p:clrMapOvr>
  <p:transition spd="slow">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260648"/>
            <a:ext cx="8075240" cy="850106"/>
          </a:xfrm>
        </p:spPr>
        <p:txBody>
          <a:bodyPr>
            <a:noAutofit/>
          </a:bodyPr>
          <a:lstStyle/>
          <a:p>
            <a:r>
              <a:rPr lang="el-GR" sz="4000" b="1" i="1" u="sng" dirty="0" smtClean="0">
                <a:solidFill>
                  <a:schemeClr val="bg1"/>
                </a:solidFill>
              </a:rPr>
              <a:t>ΕΠΕΞΗΓΗΣΗ ΟΡΩΝ </a:t>
            </a:r>
            <a:br>
              <a:rPr lang="el-GR" sz="4000" b="1" i="1" u="sng" dirty="0" smtClean="0">
                <a:solidFill>
                  <a:schemeClr val="bg1"/>
                </a:solidFill>
              </a:rPr>
            </a:br>
            <a:endParaRPr lang="el-GR" sz="4000" b="1" i="1" u="sng" dirty="0">
              <a:solidFill>
                <a:schemeClr val="bg1"/>
              </a:solidFill>
            </a:endParaRPr>
          </a:p>
        </p:txBody>
      </p:sp>
      <p:sp>
        <p:nvSpPr>
          <p:cNvPr id="3" name="2 - Θέση περιεχομένου"/>
          <p:cNvSpPr>
            <a:spLocks noGrp="1"/>
          </p:cNvSpPr>
          <p:nvPr>
            <p:ph idx="1"/>
          </p:nvPr>
        </p:nvSpPr>
        <p:spPr>
          <a:xfrm>
            <a:off x="395536" y="1052736"/>
            <a:ext cx="8424936" cy="5328592"/>
          </a:xfrm>
        </p:spPr>
        <p:txBody>
          <a:bodyPr>
            <a:normAutofit/>
          </a:bodyPr>
          <a:lstStyle/>
          <a:p>
            <a:pPr>
              <a:buFont typeface="Wingdings" pitchFamily="2" charset="2"/>
              <a:buChar char="§"/>
            </a:pPr>
            <a:r>
              <a:rPr lang="en-US" b="1" i="1" dirty="0" smtClean="0">
                <a:solidFill>
                  <a:schemeClr val="bg1"/>
                </a:solidFill>
              </a:rPr>
              <a:t>L</a:t>
            </a:r>
            <a:r>
              <a:rPr lang="el-GR" b="1" i="1" dirty="0" err="1" smtClean="0">
                <a:solidFill>
                  <a:schemeClr val="bg1"/>
                </a:solidFill>
              </a:rPr>
              <a:t>ogo</a:t>
            </a:r>
            <a:r>
              <a:rPr lang="en-US" b="1" i="1" dirty="0" smtClean="0">
                <a:solidFill>
                  <a:schemeClr val="bg1"/>
                </a:solidFill>
              </a:rPr>
              <a:t>:</a:t>
            </a:r>
            <a:r>
              <a:rPr lang="el-GR" b="1" i="1" dirty="0" smtClean="0">
                <a:solidFill>
                  <a:schemeClr val="bg1"/>
                </a:solidFill>
              </a:rPr>
              <a:t>Το </a:t>
            </a:r>
            <a:r>
              <a:rPr lang="el-GR" b="1" i="1" dirty="0" smtClean="0">
                <a:solidFill>
                  <a:schemeClr val="bg1"/>
                </a:solidFill>
              </a:rPr>
              <a:t>λογότυπο, το σήμα ουσιαστικά του οίκου/σχεδιαστή</a:t>
            </a:r>
          </a:p>
          <a:p>
            <a:pPr>
              <a:buFont typeface="Wingdings" pitchFamily="2" charset="2"/>
              <a:buChar char="§"/>
            </a:pPr>
            <a:r>
              <a:rPr lang="en-US" b="1" i="1" dirty="0" smtClean="0">
                <a:solidFill>
                  <a:schemeClr val="bg1"/>
                </a:solidFill>
              </a:rPr>
              <a:t>G</a:t>
            </a:r>
            <a:r>
              <a:rPr lang="el-GR" b="1" i="1" dirty="0" err="1" smtClean="0">
                <a:solidFill>
                  <a:schemeClr val="bg1"/>
                </a:solidFill>
              </a:rPr>
              <a:t>irlie</a:t>
            </a:r>
            <a:r>
              <a:rPr lang="en-US" b="1" i="1" dirty="0" smtClean="0">
                <a:solidFill>
                  <a:schemeClr val="bg1"/>
                </a:solidFill>
              </a:rPr>
              <a:t>:</a:t>
            </a:r>
            <a:r>
              <a:rPr lang="el-GR" b="1" i="1" dirty="0" smtClean="0">
                <a:solidFill>
                  <a:schemeClr val="bg1"/>
                </a:solidFill>
              </a:rPr>
              <a:t>Το </a:t>
            </a:r>
            <a:r>
              <a:rPr lang="el-GR" b="1" i="1" dirty="0" smtClean="0">
                <a:solidFill>
                  <a:schemeClr val="bg1"/>
                </a:solidFill>
              </a:rPr>
              <a:t>κοριτσίστικο στιλ.</a:t>
            </a:r>
          </a:p>
          <a:p>
            <a:pPr>
              <a:buFont typeface="Wingdings" pitchFamily="2" charset="2"/>
              <a:buChar char="§"/>
            </a:pPr>
            <a:r>
              <a:rPr lang="el-GR" b="1" i="1" dirty="0" err="1" smtClean="0">
                <a:solidFill>
                  <a:schemeClr val="bg1"/>
                </a:solidFill>
              </a:rPr>
              <a:t>total</a:t>
            </a:r>
            <a:r>
              <a:rPr lang="el-GR" b="1" i="1" dirty="0" smtClean="0">
                <a:solidFill>
                  <a:schemeClr val="bg1"/>
                </a:solidFill>
              </a:rPr>
              <a:t> </a:t>
            </a:r>
            <a:r>
              <a:rPr lang="el-GR" b="1" i="1" dirty="0" err="1" smtClean="0">
                <a:solidFill>
                  <a:schemeClr val="bg1"/>
                </a:solidFill>
              </a:rPr>
              <a:t>look</a:t>
            </a:r>
            <a:r>
              <a:rPr lang="en-US" b="1" i="1" dirty="0" smtClean="0">
                <a:solidFill>
                  <a:schemeClr val="bg1"/>
                </a:solidFill>
              </a:rPr>
              <a:t>:</a:t>
            </a:r>
            <a:r>
              <a:rPr lang="el-GR" b="1" i="1" dirty="0" smtClean="0">
                <a:solidFill>
                  <a:schemeClr val="bg1"/>
                </a:solidFill>
              </a:rPr>
              <a:t>Το </a:t>
            </a:r>
            <a:r>
              <a:rPr lang="el-GR" b="1" i="1" dirty="0" smtClean="0">
                <a:solidFill>
                  <a:schemeClr val="bg1"/>
                </a:solidFill>
              </a:rPr>
              <a:t>ολοκληρωμένο στιλ είτε πρόκειται για ένα χρώμα, είτε για μια τάση.</a:t>
            </a:r>
          </a:p>
          <a:p>
            <a:pPr>
              <a:buFont typeface="Wingdings" pitchFamily="2" charset="2"/>
              <a:buChar char="§"/>
            </a:pPr>
            <a:r>
              <a:rPr lang="en-US" b="1" i="1" dirty="0" smtClean="0">
                <a:solidFill>
                  <a:schemeClr val="bg1"/>
                </a:solidFill>
              </a:rPr>
              <a:t>T</a:t>
            </a:r>
            <a:r>
              <a:rPr lang="el-GR" b="1" i="1" dirty="0" err="1" smtClean="0">
                <a:solidFill>
                  <a:schemeClr val="bg1"/>
                </a:solidFill>
              </a:rPr>
              <a:t>ailored</a:t>
            </a:r>
            <a:r>
              <a:rPr lang="en-US" b="1" i="1" dirty="0" smtClean="0">
                <a:solidFill>
                  <a:schemeClr val="bg1"/>
                </a:solidFill>
              </a:rPr>
              <a:t>:</a:t>
            </a:r>
            <a:r>
              <a:rPr lang="el-GR" b="1" i="1" dirty="0" smtClean="0">
                <a:solidFill>
                  <a:schemeClr val="bg1"/>
                </a:solidFill>
              </a:rPr>
              <a:t>Βλ</a:t>
            </a:r>
            <a:r>
              <a:rPr lang="el-GR" b="1" i="1" dirty="0" smtClean="0">
                <a:solidFill>
                  <a:schemeClr val="bg1"/>
                </a:solidFill>
              </a:rPr>
              <a:t>. </a:t>
            </a:r>
            <a:r>
              <a:rPr lang="el-GR" b="1" i="1" dirty="0" err="1" smtClean="0">
                <a:solidFill>
                  <a:schemeClr val="bg1"/>
                </a:solidFill>
              </a:rPr>
              <a:t>sur</a:t>
            </a:r>
            <a:r>
              <a:rPr lang="el-GR" b="1" i="1" dirty="0" smtClean="0">
                <a:solidFill>
                  <a:schemeClr val="bg1"/>
                </a:solidFill>
              </a:rPr>
              <a:t> </a:t>
            </a:r>
            <a:r>
              <a:rPr lang="el-GR" b="1" i="1" dirty="0" err="1" smtClean="0">
                <a:solidFill>
                  <a:schemeClr val="bg1"/>
                </a:solidFill>
              </a:rPr>
              <a:t>mesure</a:t>
            </a:r>
            <a:r>
              <a:rPr lang="el-GR" b="1" i="1" dirty="0" smtClean="0">
                <a:solidFill>
                  <a:schemeClr val="bg1"/>
                </a:solidFill>
              </a:rPr>
              <a:t>, </a:t>
            </a:r>
            <a:r>
              <a:rPr lang="el-GR" b="1" i="1" dirty="0" err="1" smtClean="0">
                <a:solidFill>
                  <a:schemeClr val="bg1"/>
                </a:solidFill>
              </a:rPr>
              <a:t>custom</a:t>
            </a:r>
            <a:r>
              <a:rPr lang="el-GR" b="1" i="1" dirty="0" smtClean="0">
                <a:solidFill>
                  <a:schemeClr val="bg1"/>
                </a:solidFill>
              </a:rPr>
              <a:t> </a:t>
            </a:r>
            <a:r>
              <a:rPr lang="el-GR" b="1" i="1" dirty="0" err="1" smtClean="0">
                <a:solidFill>
                  <a:schemeClr val="bg1"/>
                </a:solidFill>
              </a:rPr>
              <a:t>made</a:t>
            </a:r>
            <a:r>
              <a:rPr lang="el-GR" b="1" i="1" dirty="0" smtClean="0">
                <a:solidFill>
                  <a:schemeClr val="bg1"/>
                </a:solidFill>
              </a:rPr>
              <a:t>/</a:t>
            </a:r>
            <a:r>
              <a:rPr lang="el-GR" b="1" i="1" dirty="0" err="1" smtClean="0">
                <a:solidFill>
                  <a:schemeClr val="bg1"/>
                </a:solidFill>
              </a:rPr>
              <a:t>customized</a:t>
            </a:r>
            <a:r>
              <a:rPr lang="el-GR" b="1" i="1" dirty="0" smtClean="0">
                <a:solidFill>
                  <a:schemeClr val="bg1"/>
                </a:solidFill>
              </a:rPr>
              <a:t>.</a:t>
            </a:r>
          </a:p>
          <a:p>
            <a:pPr>
              <a:buFont typeface="Wingdings" pitchFamily="2" charset="2"/>
              <a:buChar char="§"/>
            </a:pPr>
            <a:r>
              <a:rPr lang="el-GR" b="1" i="1" dirty="0" err="1" smtClean="0">
                <a:solidFill>
                  <a:schemeClr val="bg1"/>
                </a:solidFill>
              </a:rPr>
              <a:t>oversize</a:t>
            </a:r>
            <a:r>
              <a:rPr lang="el-GR" b="1" i="1" dirty="0" smtClean="0">
                <a:solidFill>
                  <a:schemeClr val="bg1"/>
                </a:solidFill>
              </a:rPr>
              <a:t>(d)</a:t>
            </a:r>
            <a:r>
              <a:rPr lang="en-US" b="1" i="1" dirty="0" smtClean="0">
                <a:solidFill>
                  <a:schemeClr val="bg1"/>
                </a:solidFill>
              </a:rPr>
              <a:t>:</a:t>
            </a:r>
            <a:r>
              <a:rPr lang="el-GR" b="1" i="1" dirty="0" smtClean="0">
                <a:solidFill>
                  <a:schemeClr val="bg1"/>
                </a:solidFill>
              </a:rPr>
              <a:t>Ρούχα </a:t>
            </a:r>
            <a:r>
              <a:rPr lang="el-GR" b="1" i="1" dirty="0" smtClean="0">
                <a:solidFill>
                  <a:schemeClr val="bg1"/>
                </a:solidFill>
              </a:rPr>
              <a:t>και αξεσουάρ σχεδιασμένα σε υπερμεγέθεις κλίμακες σκοπίμως.</a:t>
            </a:r>
            <a:endParaRPr lang="el-GR" b="1" i="1" dirty="0">
              <a:solidFill>
                <a:schemeClr val="bg1"/>
              </a:solidFill>
            </a:endParaRPr>
          </a:p>
        </p:txBody>
      </p:sp>
    </p:spTree>
  </p:cSld>
  <p:clrMapOvr>
    <a:masterClrMapping/>
  </p:clrMapOvr>
  <p:transition spd="slow">
    <p:wheel spokes="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55576" y="260648"/>
            <a:ext cx="7772400" cy="1470025"/>
          </a:xfrm>
        </p:spPr>
        <p:txBody>
          <a:bodyPr/>
          <a:lstStyle/>
          <a:p>
            <a:r>
              <a:rPr lang="el-GR" b="1" i="1" u="sng" dirty="0" smtClean="0">
                <a:solidFill>
                  <a:srgbClr val="FF33CC"/>
                </a:solidFill>
              </a:rPr>
              <a:t>ΕΠΙΛΟΓΟΣ</a:t>
            </a:r>
            <a:endParaRPr lang="el-GR" b="1" i="1" u="sng" dirty="0">
              <a:solidFill>
                <a:srgbClr val="FF33CC"/>
              </a:solidFill>
            </a:endParaRPr>
          </a:p>
        </p:txBody>
      </p:sp>
      <p:sp>
        <p:nvSpPr>
          <p:cNvPr id="3" name="2 - Υπότιτλος"/>
          <p:cNvSpPr>
            <a:spLocks noGrp="1"/>
          </p:cNvSpPr>
          <p:nvPr>
            <p:ph type="subTitle" idx="1"/>
          </p:nvPr>
        </p:nvSpPr>
        <p:spPr>
          <a:xfrm>
            <a:off x="1619672" y="1844824"/>
            <a:ext cx="6256784" cy="3744416"/>
          </a:xfrm>
        </p:spPr>
        <p:txBody>
          <a:bodyPr>
            <a:normAutofit fontScale="92500" lnSpcReduction="20000"/>
          </a:bodyPr>
          <a:lstStyle/>
          <a:p>
            <a:r>
              <a:rPr lang="el-GR" sz="2800" b="1" i="1" dirty="0" smtClean="0">
                <a:solidFill>
                  <a:schemeClr val="bg1"/>
                </a:solidFill>
              </a:rPr>
              <a:t>Και σε αυτό το σημείο ερχόμαστε στο τέλος της παρούσας εργασίας, η οποία παρουσιάζει με ευχάριστο και διευκρινιστικό τρόπο τις νέες τάσεις της μόδας και το τι εστί μόδα. Τώρα είναι στο χέρι σας οι επιλογές που θέλετε να κάνετε στην καθημερινότητά σας και στο πως θα επηρεάσει η μόδα τις ζωές σας….</a:t>
            </a:r>
            <a:r>
              <a:rPr lang="el-GR" b="1" i="1" dirty="0" smtClean="0"/>
              <a:t/>
            </a:r>
            <a:br>
              <a:rPr lang="el-GR" b="1" i="1" dirty="0" smtClean="0"/>
            </a:br>
            <a:r>
              <a:rPr lang="el-GR" b="1" i="1" dirty="0" smtClean="0">
                <a:solidFill>
                  <a:srgbClr val="FF6699"/>
                </a:solidFill>
              </a:rPr>
              <a:t>Ελπίζουμε να σας φανήκαμε χρήσιμες!!!</a:t>
            </a:r>
            <a:endParaRPr lang="el-GR" b="1" i="1" dirty="0">
              <a:solidFill>
                <a:srgbClr val="FF6699"/>
              </a:solidFill>
            </a:endParaRPr>
          </a:p>
        </p:txBody>
      </p:sp>
    </p:spTree>
  </p:cSld>
  <p:clrMapOvr>
    <a:masterClrMapping/>
  </p:clrMapOvr>
  <p:transition spd="slow" advTm="120000">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ctrTitle"/>
          </p:nvPr>
        </p:nvSpPr>
        <p:spPr>
          <a:xfrm>
            <a:off x="1763688" y="188640"/>
            <a:ext cx="5544616" cy="1080120"/>
          </a:xfrm>
        </p:spPr>
        <p:txBody>
          <a:bodyPr>
            <a:noAutofit/>
          </a:bodyPr>
          <a:lstStyle/>
          <a:p>
            <a:r>
              <a:rPr lang="el-GR" sz="4000" b="1" i="1" u="sng" dirty="0" smtClean="0"/>
              <a:t>Περίληψη</a:t>
            </a:r>
            <a:r>
              <a:rPr lang="el-GR" sz="4000" dirty="0" smtClean="0"/>
              <a:t/>
            </a:r>
            <a:br>
              <a:rPr lang="el-GR" sz="4000" dirty="0" smtClean="0"/>
            </a:br>
            <a:endParaRPr lang="el-GR" sz="4000" dirty="0"/>
          </a:p>
        </p:txBody>
      </p:sp>
      <p:sp>
        <p:nvSpPr>
          <p:cNvPr id="5" name="4 - Υπότιτλος"/>
          <p:cNvSpPr>
            <a:spLocks noGrp="1"/>
          </p:cNvSpPr>
          <p:nvPr>
            <p:ph type="subTitle" idx="1"/>
          </p:nvPr>
        </p:nvSpPr>
        <p:spPr>
          <a:xfrm>
            <a:off x="395536" y="1124744"/>
            <a:ext cx="8496944" cy="5733256"/>
          </a:xfrm>
        </p:spPr>
        <p:txBody>
          <a:bodyPr>
            <a:noAutofit/>
          </a:bodyPr>
          <a:lstStyle/>
          <a:p>
            <a:r>
              <a:rPr lang="el-GR" sz="2400" b="1" i="1" dirty="0" smtClean="0">
                <a:solidFill>
                  <a:schemeClr val="bg1"/>
                </a:solidFill>
              </a:rPr>
              <a:t>Οι τάσεις της μόδας για το φθινόπωρο του 2011 και τον χειμώνα του 2012 προκαλούν εντυπώσεις!!Οι σχεδιαστές υιοθετούν ένα πιο καλλιτεχνικό στυλ και μας προτείνουν όλο και πιο ακραίες εμφανίσεις, μια έντονη δόση  χρώματος αλλά και έμπνευση από έργα τέχνης.</a:t>
            </a:r>
            <a:r>
              <a:rPr lang="en-US" sz="2400" b="1" i="1" dirty="0" smtClean="0">
                <a:solidFill>
                  <a:schemeClr val="bg1"/>
                </a:solidFill>
              </a:rPr>
              <a:t> </a:t>
            </a:r>
            <a:r>
              <a:rPr lang="el-GR" sz="2400" b="1" i="1" dirty="0" smtClean="0">
                <a:solidFill>
                  <a:schemeClr val="bg1"/>
                </a:solidFill>
              </a:rPr>
              <a:t>Η σεζόν αυτή έχει ενδιαφέρον από πολλές πλευρές και διατηρεί αρκετές τάσεις από την καλοκαιρινή σεζόν! Αυτά που θα ξαναδούμε είναι </a:t>
            </a:r>
            <a:r>
              <a:rPr lang="el-GR" sz="2400" b="1" i="1" dirty="0" err="1" smtClean="0">
                <a:solidFill>
                  <a:schemeClr val="bg1"/>
                </a:solidFill>
              </a:rPr>
              <a:t>leopard</a:t>
            </a:r>
            <a:r>
              <a:rPr lang="en-US" sz="2400" b="1" i="1" dirty="0" smtClean="0">
                <a:solidFill>
                  <a:schemeClr val="bg1"/>
                </a:solidFill>
              </a:rPr>
              <a:t> </a:t>
            </a:r>
            <a:r>
              <a:rPr lang="el-GR" sz="2400" b="1" i="1" dirty="0" err="1" smtClean="0">
                <a:solidFill>
                  <a:schemeClr val="bg1"/>
                </a:solidFill>
              </a:rPr>
              <a:t>pr</a:t>
            </a:r>
            <a:r>
              <a:rPr lang="en-US" sz="2400" b="1" i="1" dirty="0" err="1" smtClean="0">
                <a:solidFill>
                  <a:schemeClr val="bg1"/>
                </a:solidFill>
              </a:rPr>
              <a:t>ints</a:t>
            </a:r>
            <a:r>
              <a:rPr lang="en-US" sz="2400" b="1" i="1" dirty="0" smtClean="0">
                <a:solidFill>
                  <a:schemeClr val="bg1"/>
                </a:solidFill>
              </a:rPr>
              <a:t>,</a:t>
            </a:r>
            <a:r>
              <a:rPr lang="el-GR" sz="2400" b="1" i="1" dirty="0" err="1" smtClean="0">
                <a:solidFill>
                  <a:schemeClr val="bg1"/>
                </a:solidFill>
              </a:rPr>
              <a:t>floral</a:t>
            </a:r>
            <a:r>
              <a:rPr lang="el-GR" sz="2400" b="1" i="1" dirty="0" smtClean="0">
                <a:solidFill>
                  <a:schemeClr val="bg1"/>
                </a:solidFill>
              </a:rPr>
              <a:t> </a:t>
            </a:r>
            <a:r>
              <a:rPr lang="el-GR" sz="2400" b="1" i="1" dirty="0" err="1" smtClean="0">
                <a:solidFill>
                  <a:schemeClr val="bg1"/>
                </a:solidFill>
              </a:rPr>
              <a:t>prints</a:t>
            </a:r>
            <a:r>
              <a:rPr lang="el-GR" sz="2400" b="1" i="1" dirty="0" smtClean="0">
                <a:solidFill>
                  <a:schemeClr val="bg1"/>
                </a:solidFill>
              </a:rPr>
              <a:t>, δαντέλα, </a:t>
            </a:r>
            <a:r>
              <a:rPr lang="el-GR" sz="2400" b="1" i="1" dirty="0" err="1" smtClean="0">
                <a:solidFill>
                  <a:schemeClr val="bg1"/>
                </a:solidFill>
              </a:rPr>
              <a:t>παγιέτες</a:t>
            </a:r>
            <a:r>
              <a:rPr lang="el-GR" sz="2400" b="1" i="1" dirty="0" smtClean="0">
                <a:solidFill>
                  <a:schemeClr val="bg1"/>
                </a:solidFill>
              </a:rPr>
              <a:t> και μια πιο επίμονη αναφορά στο ανδρόγυνο στιλ! Οι δεκαετίες που κυριαρχούν είναι του ’40, ’50, ’60 και μεγάλη έμφαση δίνεται στην δεκαετία των ’70s! </a:t>
            </a:r>
            <a:br>
              <a:rPr lang="el-GR" sz="2400" b="1" i="1" dirty="0" smtClean="0">
                <a:solidFill>
                  <a:schemeClr val="bg1"/>
                </a:solidFill>
              </a:rPr>
            </a:br>
            <a:r>
              <a:rPr lang="el-GR" sz="2400" b="1" i="1" dirty="0" smtClean="0">
                <a:solidFill>
                  <a:schemeClr val="bg1"/>
                </a:solidFill>
              </a:rPr>
              <a:t>Όσο αφορά τις νέες τάσεις του μακιγιάζ είναι η φυσικότητα του δέρματος σαν να είναι άβαφο, έντονο βάψιμο στα μάτια και έντονα χρώματα στα χείλη. Εμείς καταγράφουμε τις </a:t>
            </a:r>
            <a:r>
              <a:rPr lang="en-US" sz="2400" b="1" i="1" dirty="0" smtClean="0">
                <a:solidFill>
                  <a:schemeClr val="bg1"/>
                </a:solidFill>
              </a:rPr>
              <a:t>hot</a:t>
            </a:r>
            <a:r>
              <a:rPr lang="el-GR" sz="2400" b="1" i="1" dirty="0" smtClean="0">
                <a:solidFill>
                  <a:schemeClr val="bg1"/>
                </a:solidFill>
              </a:rPr>
              <a:t> τάσεις αυτής της σεζόν, αλλά και τα </a:t>
            </a:r>
            <a:r>
              <a:rPr lang="en-US" sz="2400" b="1" i="1" dirty="0" smtClean="0">
                <a:solidFill>
                  <a:schemeClr val="bg1"/>
                </a:solidFill>
              </a:rPr>
              <a:t>must have</a:t>
            </a:r>
            <a:r>
              <a:rPr lang="el-GR" sz="2400" b="1" i="1" dirty="0" smtClean="0">
                <a:solidFill>
                  <a:schemeClr val="bg1"/>
                </a:solidFill>
              </a:rPr>
              <a:t> κάθε σύγχρονης γυναίκας!!</a:t>
            </a:r>
            <a:br>
              <a:rPr lang="el-GR" sz="2400" b="1" i="1" dirty="0" smtClean="0">
                <a:solidFill>
                  <a:schemeClr val="bg1"/>
                </a:solidFill>
              </a:rPr>
            </a:br>
            <a:endParaRPr lang="el-GR" sz="2400" b="1" i="1" dirty="0">
              <a:solidFill>
                <a:schemeClr val="bg1"/>
              </a:solidFill>
            </a:endParaRPr>
          </a:p>
        </p:txBody>
      </p:sp>
    </p:spTree>
  </p:cSld>
  <p:clrMapOvr>
    <a:masterClrMapping/>
  </p:clrMapOvr>
  <p:transition spd="slow">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67544" y="0"/>
            <a:ext cx="8229600" cy="1152128"/>
          </a:xfrm>
        </p:spPr>
        <p:txBody>
          <a:bodyPr>
            <a:normAutofit fontScale="90000"/>
          </a:bodyPr>
          <a:lstStyle/>
          <a:p>
            <a:r>
              <a:rPr lang="el-GR" b="1" i="1" u="sng" dirty="0" smtClean="0"/>
              <a:t>Περιεχόμενα</a:t>
            </a:r>
            <a:r>
              <a:rPr lang="el-GR" dirty="0" smtClean="0"/>
              <a:t/>
            </a:r>
            <a:br>
              <a:rPr lang="el-GR" dirty="0" smtClean="0"/>
            </a:br>
            <a:endParaRPr lang="el-GR" dirty="0"/>
          </a:p>
        </p:txBody>
      </p:sp>
      <p:graphicFrame>
        <p:nvGraphicFramePr>
          <p:cNvPr id="6" name="5 - Θέση περιεχομένου"/>
          <p:cNvGraphicFramePr>
            <a:graphicFrameLocks noGrp="1"/>
          </p:cNvGraphicFramePr>
          <p:nvPr>
            <p:ph idx="1"/>
          </p:nvPr>
        </p:nvGraphicFramePr>
        <p:xfrm>
          <a:off x="251520" y="553720"/>
          <a:ext cx="8640960" cy="6078945"/>
        </p:xfrm>
        <a:graphic>
          <a:graphicData uri="http://schemas.openxmlformats.org/drawingml/2006/table">
            <a:tbl>
              <a:tblPr firstRow="1" bandRow="1">
                <a:tableStyleId>{5C22544A-7EE6-4342-B048-85BDC9FD1C3A}</a:tableStyleId>
              </a:tblPr>
              <a:tblGrid>
                <a:gridCol w="8640960"/>
              </a:tblGrid>
              <a:tr h="357585">
                <a:tc>
                  <a:txBody>
                    <a:bodyPr/>
                    <a:lstStyle/>
                    <a:p>
                      <a:pPr algn="ctr">
                        <a:lnSpc>
                          <a:spcPct val="115000"/>
                        </a:lnSpc>
                        <a:spcAft>
                          <a:spcPts val="0"/>
                        </a:spcAft>
                      </a:pPr>
                      <a:r>
                        <a:rPr lang="el-GR" sz="2000" dirty="0">
                          <a:latin typeface="Calibri"/>
                          <a:ea typeface="Calibri"/>
                          <a:cs typeface="Times New Roman"/>
                        </a:rPr>
                        <a:t>Εθνική υπόθεση</a:t>
                      </a:r>
                    </a:p>
                  </a:txBody>
                  <a:tcPr marL="68580" marR="68580" marT="0" marB="0"/>
                </a:tc>
              </a:tr>
              <a:tr h="357585">
                <a:tc>
                  <a:txBody>
                    <a:bodyPr/>
                    <a:lstStyle/>
                    <a:p>
                      <a:pPr algn="ctr">
                        <a:lnSpc>
                          <a:spcPct val="115000"/>
                        </a:lnSpc>
                        <a:spcAft>
                          <a:spcPts val="0"/>
                        </a:spcAft>
                      </a:pPr>
                      <a:r>
                        <a:rPr lang="el-GR" sz="2000">
                          <a:latin typeface="Calibri"/>
                          <a:ea typeface="Calibri"/>
                          <a:cs typeface="Times New Roman"/>
                        </a:rPr>
                        <a:t>Καρό </a:t>
                      </a:r>
                      <a:r>
                        <a:rPr lang="en-US" sz="2000">
                          <a:latin typeface="Calibri"/>
                          <a:ea typeface="Calibri"/>
                          <a:cs typeface="Times New Roman"/>
                        </a:rPr>
                        <a:t>&amp;friends</a:t>
                      </a:r>
                      <a:endParaRPr lang="el-GR" sz="2000">
                        <a:latin typeface="Calibri"/>
                        <a:ea typeface="Calibri"/>
                        <a:cs typeface="Times New Roman"/>
                      </a:endParaRPr>
                    </a:p>
                  </a:txBody>
                  <a:tcPr marL="68580" marR="68580" marT="0" marB="0"/>
                </a:tc>
              </a:tr>
              <a:tr h="357585">
                <a:tc>
                  <a:txBody>
                    <a:bodyPr/>
                    <a:lstStyle/>
                    <a:p>
                      <a:pPr algn="ctr">
                        <a:lnSpc>
                          <a:spcPct val="115000"/>
                        </a:lnSpc>
                        <a:spcAft>
                          <a:spcPts val="0"/>
                        </a:spcAft>
                      </a:pPr>
                      <a:r>
                        <a:rPr lang="en-US" sz="2000">
                          <a:latin typeface="Calibri"/>
                          <a:ea typeface="Calibri"/>
                          <a:cs typeface="Times New Roman"/>
                        </a:rPr>
                        <a:t>Sporty</a:t>
                      </a:r>
                      <a:endParaRPr lang="el-GR" sz="2000">
                        <a:latin typeface="Calibri"/>
                        <a:ea typeface="Calibri"/>
                        <a:cs typeface="Times New Roman"/>
                      </a:endParaRPr>
                    </a:p>
                  </a:txBody>
                  <a:tcPr marL="68580" marR="68580" marT="0" marB="0"/>
                </a:tc>
              </a:tr>
              <a:tr h="357585">
                <a:tc>
                  <a:txBody>
                    <a:bodyPr/>
                    <a:lstStyle/>
                    <a:p>
                      <a:pPr algn="ctr">
                        <a:lnSpc>
                          <a:spcPct val="115000"/>
                        </a:lnSpc>
                        <a:spcAft>
                          <a:spcPts val="0"/>
                        </a:spcAft>
                      </a:pPr>
                      <a:r>
                        <a:rPr lang="el-GR" sz="2000">
                          <a:latin typeface="Calibri"/>
                          <a:ea typeface="Calibri"/>
                          <a:cs typeface="Times New Roman"/>
                        </a:rPr>
                        <a:t>Ανδρόγυνο</a:t>
                      </a:r>
                    </a:p>
                  </a:txBody>
                  <a:tcPr marL="68580" marR="68580" marT="0" marB="0"/>
                </a:tc>
              </a:tr>
              <a:tr h="357585">
                <a:tc>
                  <a:txBody>
                    <a:bodyPr/>
                    <a:lstStyle/>
                    <a:p>
                      <a:pPr algn="ctr">
                        <a:lnSpc>
                          <a:spcPct val="115000"/>
                        </a:lnSpc>
                        <a:spcAft>
                          <a:spcPts val="0"/>
                        </a:spcAft>
                      </a:pPr>
                      <a:r>
                        <a:rPr lang="el-GR" sz="2000">
                          <a:latin typeface="Calibri"/>
                          <a:ea typeface="Calibri"/>
                          <a:cs typeface="Times New Roman"/>
                        </a:rPr>
                        <a:t>Παλιό Χόλιγουντ</a:t>
                      </a:r>
                    </a:p>
                  </a:txBody>
                  <a:tcPr marL="68580" marR="68580" marT="0" marB="0"/>
                </a:tc>
              </a:tr>
              <a:tr h="357585">
                <a:tc>
                  <a:txBody>
                    <a:bodyPr/>
                    <a:lstStyle/>
                    <a:p>
                      <a:pPr algn="ctr">
                        <a:lnSpc>
                          <a:spcPct val="115000"/>
                        </a:lnSpc>
                        <a:spcAft>
                          <a:spcPts val="0"/>
                        </a:spcAft>
                      </a:pPr>
                      <a:r>
                        <a:rPr lang="el-GR" sz="2000">
                          <a:latin typeface="Calibri"/>
                          <a:ea typeface="Calibri"/>
                          <a:cs typeface="Times New Roman"/>
                        </a:rPr>
                        <a:t>Κόκκινο</a:t>
                      </a:r>
                    </a:p>
                  </a:txBody>
                  <a:tcPr marL="68580" marR="68580" marT="0" marB="0"/>
                </a:tc>
              </a:tr>
              <a:tr h="357585">
                <a:tc>
                  <a:txBody>
                    <a:bodyPr/>
                    <a:lstStyle/>
                    <a:p>
                      <a:pPr algn="ctr">
                        <a:lnSpc>
                          <a:spcPct val="115000"/>
                        </a:lnSpc>
                        <a:spcAft>
                          <a:spcPts val="0"/>
                        </a:spcAft>
                      </a:pPr>
                      <a:r>
                        <a:rPr lang="en-US" sz="2000">
                          <a:latin typeface="Calibri"/>
                          <a:ea typeface="Calibri"/>
                          <a:cs typeface="Times New Roman"/>
                        </a:rPr>
                        <a:t>Snakeskin</a:t>
                      </a:r>
                      <a:endParaRPr lang="el-GR" sz="2000">
                        <a:latin typeface="Calibri"/>
                        <a:ea typeface="Calibri"/>
                        <a:cs typeface="Times New Roman"/>
                      </a:endParaRPr>
                    </a:p>
                  </a:txBody>
                  <a:tcPr marL="68580" marR="68580" marT="0" marB="0"/>
                </a:tc>
              </a:tr>
              <a:tr h="357585">
                <a:tc>
                  <a:txBody>
                    <a:bodyPr/>
                    <a:lstStyle/>
                    <a:p>
                      <a:pPr algn="ctr">
                        <a:lnSpc>
                          <a:spcPct val="115000"/>
                        </a:lnSpc>
                        <a:spcAft>
                          <a:spcPts val="0"/>
                        </a:spcAft>
                      </a:pPr>
                      <a:r>
                        <a:rPr lang="el-GR" sz="2000">
                          <a:latin typeface="Calibri"/>
                          <a:ea typeface="Calibri"/>
                          <a:cs typeface="Times New Roman"/>
                        </a:rPr>
                        <a:t>Πουά</a:t>
                      </a:r>
                    </a:p>
                  </a:txBody>
                  <a:tcPr marL="68580" marR="68580" marT="0" marB="0"/>
                </a:tc>
              </a:tr>
              <a:tr h="357585">
                <a:tc>
                  <a:txBody>
                    <a:bodyPr/>
                    <a:lstStyle/>
                    <a:p>
                      <a:pPr algn="ctr">
                        <a:lnSpc>
                          <a:spcPct val="115000"/>
                        </a:lnSpc>
                        <a:spcAft>
                          <a:spcPts val="0"/>
                        </a:spcAft>
                      </a:pPr>
                      <a:r>
                        <a:rPr lang="el-GR" sz="2000">
                          <a:latin typeface="Calibri"/>
                          <a:ea typeface="Calibri"/>
                          <a:cs typeface="Times New Roman"/>
                        </a:rPr>
                        <a:t>Εμπριμέ</a:t>
                      </a:r>
                    </a:p>
                  </a:txBody>
                  <a:tcPr marL="68580" marR="68580" marT="0" marB="0"/>
                </a:tc>
              </a:tr>
              <a:tr h="357585">
                <a:tc>
                  <a:txBody>
                    <a:bodyPr/>
                    <a:lstStyle/>
                    <a:p>
                      <a:pPr algn="ctr">
                        <a:lnSpc>
                          <a:spcPct val="115000"/>
                        </a:lnSpc>
                        <a:spcAft>
                          <a:spcPts val="0"/>
                        </a:spcAft>
                      </a:pPr>
                      <a:r>
                        <a:rPr lang="el-GR" sz="2000">
                          <a:latin typeface="Calibri"/>
                          <a:ea typeface="Calibri"/>
                          <a:cs typeface="Times New Roman"/>
                        </a:rPr>
                        <a:t>Δαντέλα</a:t>
                      </a:r>
                    </a:p>
                  </a:txBody>
                  <a:tcPr marL="68580" marR="68580" marT="0" marB="0"/>
                </a:tc>
              </a:tr>
              <a:tr h="357585">
                <a:tc>
                  <a:txBody>
                    <a:bodyPr/>
                    <a:lstStyle/>
                    <a:p>
                      <a:pPr algn="ctr">
                        <a:lnSpc>
                          <a:spcPct val="115000"/>
                        </a:lnSpc>
                        <a:spcAft>
                          <a:spcPts val="0"/>
                        </a:spcAft>
                      </a:pPr>
                      <a:r>
                        <a:rPr lang="el-GR" sz="2000">
                          <a:latin typeface="Calibri"/>
                          <a:ea typeface="Calibri"/>
                          <a:cs typeface="Times New Roman"/>
                        </a:rPr>
                        <a:t>Φτερά</a:t>
                      </a:r>
                    </a:p>
                  </a:txBody>
                  <a:tcPr marL="68580" marR="68580" marT="0" marB="0"/>
                </a:tc>
              </a:tr>
              <a:tr h="357585">
                <a:tc>
                  <a:txBody>
                    <a:bodyPr/>
                    <a:lstStyle/>
                    <a:p>
                      <a:pPr algn="ctr">
                        <a:lnSpc>
                          <a:spcPct val="115000"/>
                        </a:lnSpc>
                        <a:spcAft>
                          <a:spcPts val="0"/>
                        </a:spcAft>
                      </a:pPr>
                      <a:r>
                        <a:rPr lang="el-GR" sz="2000">
                          <a:latin typeface="Calibri"/>
                          <a:ea typeface="Calibri"/>
                          <a:cs typeface="Times New Roman"/>
                        </a:rPr>
                        <a:t>Οίκος</a:t>
                      </a:r>
                    </a:p>
                  </a:txBody>
                  <a:tcPr marL="68580" marR="68580" marT="0" marB="0"/>
                </a:tc>
              </a:tr>
              <a:tr h="357585">
                <a:tc>
                  <a:txBody>
                    <a:bodyPr/>
                    <a:lstStyle/>
                    <a:p>
                      <a:pPr algn="ctr">
                        <a:lnSpc>
                          <a:spcPct val="115000"/>
                        </a:lnSpc>
                        <a:spcAft>
                          <a:spcPts val="0"/>
                        </a:spcAft>
                      </a:pPr>
                      <a:r>
                        <a:rPr lang="el-GR" sz="2000">
                          <a:latin typeface="Calibri"/>
                          <a:ea typeface="Calibri"/>
                          <a:cs typeface="Times New Roman"/>
                        </a:rPr>
                        <a:t>Δέρμα</a:t>
                      </a:r>
                    </a:p>
                  </a:txBody>
                  <a:tcPr marL="68580" marR="68580" marT="0" marB="0"/>
                </a:tc>
              </a:tr>
              <a:tr h="357585">
                <a:tc>
                  <a:txBody>
                    <a:bodyPr/>
                    <a:lstStyle/>
                    <a:p>
                      <a:pPr algn="ctr">
                        <a:lnSpc>
                          <a:spcPct val="115000"/>
                        </a:lnSpc>
                        <a:spcAft>
                          <a:spcPts val="0"/>
                        </a:spcAft>
                      </a:pPr>
                      <a:r>
                        <a:rPr lang="el-GR" sz="2000" b="1" i="1" u="sng">
                          <a:latin typeface="Calibri"/>
                          <a:ea typeface="Calibri"/>
                          <a:cs typeface="Times New Roman"/>
                        </a:rPr>
                        <a:t>ΜΑΚΙΓΙΑΖ</a:t>
                      </a:r>
                      <a:endParaRPr lang="el-GR" sz="2000">
                        <a:latin typeface="Calibri"/>
                        <a:ea typeface="Calibri"/>
                        <a:cs typeface="Times New Roman"/>
                      </a:endParaRPr>
                    </a:p>
                  </a:txBody>
                  <a:tcPr marL="68580" marR="68580" marT="0" marB="0"/>
                </a:tc>
              </a:tr>
              <a:tr h="357585">
                <a:tc>
                  <a:txBody>
                    <a:bodyPr/>
                    <a:lstStyle/>
                    <a:p>
                      <a:pPr algn="ctr">
                        <a:lnSpc>
                          <a:spcPct val="115000"/>
                        </a:lnSpc>
                        <a:spcAft>
                          <a:spcPts val="0"/>
                        </a:spcAft>
                      </a:pPr>
                      <a:r>
                        <a:rPr lang="el-GR" sz="2000">
                          <a:latin typeface="Calibri"/>
                          <a:ea typeface="Calibri"/>
                          <a:cs typeface="Times New Roman"/>
                        </a:rPr>
                        <a:t>Μάτια &amp;Φρύδια</a:t>
                      </a:r>
                    </a:p>
                  </a:txBody>
                  <a:tcPr marL="68580" marR="68580" marT="0" marB="0"/>
                </a:tc>
              </a:tr>
              <a:tr h="357585">
                <a:tc>
                  <a:txBody>
                    <a:bodyPr/>
                    <a:lstStyle/>
                    <a:p>
                      <a:pPr algn="ctr">
                        <a:lnSpc>
                          <a:spcPct val="115000"/>
                        </a:lnSpc>
                        <a:spcAft>
                          <a:spcPts val="0"/>
                        </a:spcAft>
                      </a:pPr>
                      <a:r>
                        <a:rPr lang="el-GR" sz="2000">
                          <a:latin typeface="Calibri"/>
                          <a:ea typeface="Calibri"/>
                          <a:cs typeface="Times New Roman"/>
                        </a:rPr>
                        <a:t>Δέρμα</a:t>
                      </a:r>
                    </a:p>
                  </a:txBody>
                  <a:tcPr marL="68580" marR="68580" marT="0" marB="0"/>
                </a:tc>
              </a:tr>
              <a:tr h="357585">
                <a:tc>
                  <a:txBody>
                    <a:bodyPr/>
                    <a:lstStyle/>
                    <a:p>
                      <a:pPr algn="ctr">
                        <a:lnSpc>
                          <a:spcPct val="115000"/>
                        </a:lnSpc>
                        <a:spcAft>
                          <a:spcPts val="0"/>
                        </a:spcAft>
                      </a:pPr>
                      <a:r>
                        <a:rPr lang="el-GR" sz="2000" dirty="0">
                          <a:latin typeface="Calibri"/>
                          <a:ea typeface="Calibri"/>
                          <a:cs typeface="Times New Roman"/>
                        </a:rPr>
                        <a:t>Χείλη</a:t>
                      </a:r>
                    </a:p>
                  </a:txBody>
                  <a:tcPr marL="68580" marR="68580" marT="0" marB="0"/>
                </a:tc>
              </a:tr>
            </a:tbl>
          </a:graphicData>
        </a:graphic>
      </p:graphicFrame>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67544" y="548680"/>
            <a:ext cx="7772400" cy="1467594"/>
          </a:xfrm>
        </p:spPr>
        <p:txBody>
          <a:bodyPr/>
          <a:lstStyle/>
          <a:p>
            <a:r>
              <a:rPr lang="el-GR" b="1" dirty="0" smtClean="0">
                <a:solidFill>
                  <a:srgbClr val="CC0066"/>
                </a:solidFill>
              </a:rPr>
              <a:t>ΕΙΣΑΓΩΓΗ</a:t>
            </a:r>
            <a:endParaRPr lang="el-GR" b="1" dirty="0">
              <a:solidFill>
                <a:srgbClr val="CC0066"/>
              </a:solidFill>
            </a:endParaRPr>
          </a:p>
        </p:txBody>
      </p:sp>
      <p:sp>
        <p:nvSpPr>
          <p:cNvPr id="3" name="2 - Υπότιτλος"/>
          <p:cNvSpPr>
            <a:spLocks noGrp="1"/>
          </p:cNvSpPr>
          <p:nvPr>
            <p:ph type="subTitle" idx="1"/>
          </p:nvPr>
        </p:nvSpPr>
        <p:spPr>
          <a:xfrm>
            <a:off x="1259632" y="2204864"/>
            <a:ext cx="6472808" cy="3456384"/>
          </a:xfrm>
        </p:spPr>
        <p:txBody>
          <a:bodyPr>
            <a:noAutofit/>
          </a:bodyPr>
          <a:lstStyle/>
          <a:p>
            <a:r>
              <a:rPr lang="el-GR" sz="2800" b="1" i="1" dirty="0" smtClean="0">
                <a:solidFill>
                  <a:schemeClr val="bg1"/>
                </a:solidFill>
              </a:rPr>
              <a:t>Το θέμα με το οποίο θα ασχοληθεί η ομάδα μας, είναι οι σύγχρονες τάσεις της μόδας του Φθινοπώρου-Χειμώνα 2011-12. Θα επικεντρωθούμε σε  εμφανίσεις  που να αρμόζουν στην καθημερινότητα κάθε γυναίκας και θα την κάνει να νιώθει ξεχωριστή. Θα ασχοληθούμε με ντυσίματα</a:t>
            </a:r>
            <a:r>
              <a:rPr lang="en-US" sz="2800" b="1" i="1" dirty="0" smtClean="0">
                <a:solidFill>
                  <a:schemeClr val="bg1"/>
                </a:solidFill>
              </a:rPr>
              <a:t> </a:t>
            </a:r>
            <a:r>
              <a:rPr lang="el-GR" sz="2800" b="1" i="1" dirty="0" smtClean="0">
                <a:solidFill>
                  <a:schemeClr val="bg1"/>
                </a:solidFill>
              </a:rPr>
              <a:t>και μακιγιάζ κατάλληλα για την κάθε ώρα της ημέρας μιας γυναίκας!</a:t>
            </a:r>
            <a:endParaRPr lang="el-GR" sz="2800" b="1" i="1" dirty="0">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332656"/>
            <a:ext cx="2890664" cy="720080"/>
          </a:xfrm>
        </p:spPr>
        <p:txBody>
          <a:bodyPr>
            <a:normAutofit/>
          </a:bodyPr>
          <a:lstStyle/>
          <a:p>
            <a:pPr algn="ctr"/>
            <a:r>
              <a:rPr lang="el-GR" sz="2800" i="1" u="sng" dirty="0" smtClean="0">
                <a:solidFill>
                  <a:schemeClr val="bg2">
                    <a:lumMod val="50000"/>
                  </a:schemeClr>
                </a:solidFill>
              </a:rPr>
              <a:t>Εθνική υπόθεση</a:t>
            </a:r>
            <a:endParaRPr lang="el-GR" sz="2800" i="1" u="sng" dirty="0">
              <a:solidFill>
                <a:schemeClr val="bg2">
                  <a:lumMod val="50000"/>
                </a:schemeClr>
              </a:solidFill>
            </a:endParaRPr>
          </a:p>
        </p:txBody>
      </p:sp>
      <p:pic>
        <p:nvPicPr>
          <p:cNvPr id="5" name="il_fi" descr="http://www.zougla.gr/Uploads/Sofia/Camiloxroma.jpg"/>
          <p:cNvPicPr>
            <a:picLocks noGrp="1"/>
          </p:cNvPicPr>
          <p:nvPr>
            <p:ph idx="1"/>
          </p:nvPr>
        </p:nvPicPr>
        <p:blipFill>
          <a:blip r:embed="rId2" cstate="print"/>
          <a:stretch>
            <a:fillRect/>
          </a:stretch>
        </p:blipFill>
        <p:spPr bwMode="auto">
          <a:xfrm>
            <a:off x="4225925" y="1770856"/>
            <a:ext cx="3810000" cy="2857500"/>
          </a:xfrm>
          <a:prstGeom prst="rect">
            <a:avLst/>
          </a:prstGeom>
          <a:ln>
            <a:noFill/>
          </a:ln>
          <a:effectLst>
            <a:softEdge rad="112500"/>
          </a:effectLst>
        </p:spPr>
      </p:pic>
      <p:sp>
        <p:nvSpPr>
          <p:cNvPr id="4" name="3 - Θέση κειμένου"/>
          <p:cNvSpPr>
            <a:spLocks noGrp="1"/>
          </p:cNvSpPr>
          <p:nvPr>
            <p:ph type="body" sz="half" idx="2"/>
          </p:nvPr>
        </p:nvSpPr>
        <p:spPr>
          <a:xfrm>
            <a:off x="251520" y="1412776"/>
            <a:ext cx="3008313" cy="4691063"/>
          </a:xfrm>
        </p:spPr>
        <p:txBody>
          <a:bodyPr/>
          <a:lstStyle/>
          <a:p>
            <a:pPr algn="ctr"/>
            <a:r>
              <a:rPr lang="el-GR" sz="2400" b="1" dirty="0">
                <a:solidFill>
                  <a:schemeClr val="bg1"/>
                </a:solidFill>
              </a:rPr>
              <a:t>Το νέο </a:t>
            </a:r>
            <a:r>
              <a:rPr lang="en-US" sz="2400" b="1" dirty="0">
                <a:solidFill>
                  <a:schemeClr val="bg1"/>
                </a:solidFill>
              </a:rPr>
              <a:t>city look </a:t>
            </a:r>
            <a:r>
              <a:rPr lang="el-GR" sz="2400" b="1" dirty="0">
                <a:solidFill>
                  <a:schemeClr val="bg1"/>
                </a:solidFill>
              </a:rPr>
              <a:t>προτείνει </a:t>
            </a:r>
            <a:r>
              <a:rPr lang="en-US" sz="2400" b="1" dirty="0">
                <a:solidFill>
                  <a:schemeClr val="bg1"/>
                </a:solidFill>
              </a:rPr>
              <a:t>ethnic </a:t>
            </a:r>
            <a:r>
              <a:rPr lang="el-GR" sz="2400" b="1" dirty="0">
                <a:solidFill>
                  <a:schemeClr val="bg1"/>
                </a:solidFill>
              </a:rPr>
              <a:t>μοτίβα σε ζεστά χρώματα </a:t>
            </a:r>
            <a:r>
              <a:rPr lang="en-US" sz="2400" b="1" dirty="0">
                <a:solidFill>
                  <a:schemeClr val="bg1"/>
                </a:solidFill>
              </a:rPr>
              <a:t>mod </a:t>
            </a:r>
            <a:r>
              <a:rPr lang="el-GR" sz="2400" b="1" dirty="0">
                <a:solidFill>
                  <a:schemeClr val="bg1"/>
                </a:solidFill>
              </a:rPr>
              <a:t>φορέματα </a:t>
            </a:r>
            <a:r>
              <a:rPr lang="en-US" sz="2400" b="1" dirty="0">
                <a:solidFill>
                  <a:schemeClr val="bg1"/>
                </a:solidFill>
              </a:rPr>
              <a:t>oversized </a:t>
            </a:r>
            <a:r>
              <a:rPr lang="el-GR" sz="2400" b="1" dirty="0">
                <a:solidFill>
                  <a:schemeClr val="bg1"/>
                </a:solidFill>
              </a:rPr>
              <a:t>πουλόβερ και οι </a:t>
            </a:r>
            <a:r>
              <a:rPr lang="en-US" sz="2400" b="1" dirty="0">
                <a:solidFill>
                  <a:schemeClr val="bg1"/>
                </a:solidFill>
              </a:rPr>
              <a:t>midi </a:t>
            </a:r>
            <a:r>
              <a:rPr lang="el-GR" sz="2400" b="1" dirty="0">
                <a:solidFill>
                  <a:schemeClr val="bg1"/>
                </a:solidFill>
              </a:rPr>
              <a:t>φούστες είναι τα </a:t>
            </a:r>
            <a:r>
              <a:rPr lang="en-US" sz="2400" b="1" dirty="0">
                <a:solidFill>
                  <a:schemeClr val="bg1"/>
                </a:solidFill>
              </a:rPr>
              <a:t>must </a:t>
            </a:r>
            <a:r>
              <a:rPr lang="el-GR" sz="2400" b="1" dirty="0">
                <a:solidFill>
                  <a:schemeClr val="bg1"/>
                </a:solidFill>
              </a:rPr>
              <a:t>κομμάτια της τάσης αλλά και της σεζόν. </a:t>
            </a:r>
          </a:p>
          <a:p>
            <a:pPr algn="ctr"/>
            <a:endParaRPr lang="el-GR" sz="2400" b="1" dirty="0"/>
          </a:p>
        </p:txBody>
      </p:sp>
    </p:spTree>
  </p:cSld>
  <p:clrMapOvr>
    <a:masterClrMapping/>
  </p:clrMapOvr>
  <p:transition spd="slow">
    <p:spli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60648"/>
            <a:ext cx="2674640" cy="1139726"/>
          </a:xfrm>
        </p:spPr>
        <p:txBody>
          <a:bodyPr>
            <a:normAutofit/>
          </a:bodyPr>
          <a:lstStyle/>
          <a:p>
            <a:pPr algn="ctr"/>
            <a:r>
              <a:rPr lang="el-GR" sz="2800" i="1" u="sng" dirty="0">
                <a:solidFill>
                  <a:srgbClr val="C00000"/>
                </a:solidFill>
              </a:rPr>
              <a:t>Καρό &amp; </a:t>
            </a:r>
            <a:r>
              <a:rPr lang="en-US" sz="2800" i="1" u="sng" dirty="0">
                <a:solidFill>
                  <a:srgbClr val="C00000"/>
                </a:solidFill>
              </a:rPr>
              <a:t>friends</a:t>
            </a:r>
            <a:r>
              <a:rPr lang="el-GR" sz="2400" i="1" u="sng" dirty="0">
                <a:solidFill>
                  <a:srgbClr val="C00000"/>
                </a:solidFill>
              </a:rPr>
              <a:t/>
            </a:r>
            <a:br>
              <a:rPr lang="el-GR" sz="2400" i="1" u="sng" dirty="0">
                <a:solidFill>
                  <a:srgbClr val="C00000"/>
                </a:solidFill>
              </a:rPr>
            </a:br>
            <a:endParaRPr lang="el-GR" sz="2400" i="1" u="sng" dirty="0">
              <a:solidFill>
                <a:srgbClr val="C00000"/>
              </a:solidFill>
            </a:endParaRPr>
          </a:p>
        </p:txBody>
      </p:sp>
      <p:pic>
        <p:nvPicPr>
          <p:cNvPr id="5" name="il_fi" descr="http://www.stylista.gr/userfiles/0ab95488-bf2b-424e-b925-26996b8ee4ac/karo_1_1.jpg"/>
          <p:cNvPicPr>
            <a:picLocks noGrp="1"/>
          </p:cNvPicPr>
          <p:nvPr>
            <p:ph idx="1"/>
          </p:nvPr>
        </p:nvPicPr>
        <p:blipFill>
          <a:blip r:embed="rId2" cstate="print"/>
          <a:stretch>
            <a:fillRect/>
          </a:stretch>
        </p:blipFill>
        <p:spPr bwMode="auto">
          <a:xfrm>
            <a:off x="3563888" y="1124744"/>
            <a:ext cx="5111750" cy="4086195"/>
          </a:xfrm>
          <a:prstGeom prst="rect">
            <a:avLst/>
          </a:prstGeom>
          <a:ln>
            <a:noFill/>
          </a:ln>
          <a:effectLst>
            <a:softEdge rad="112500"/>
          </a:effectLst>
        </p:spPr>
      </p:pic>
      <p:sp>
        <p:nvSpPr>
          <p:cNvPr id="4" name="3 - Θέση κειμένου"/>
          <p:cNvSpPr>
            <a:spLocks noGrp="1"/>
          </p:cNvSpPr>
          <p:nvPr>
            <p:ph type="body" sz="half" idx="2"/>
          </p:nvPr>
        </p:nvSpPr>
        <p:spPr>
          <a:xfrm>
            <a:off x="323528" y="1484784"/>
            <a:ext cx="3096344" cy="5184576"/>
          </a:xfrm>
        </p:spPr>
        <p:txBody>
          <a:bodyPr>
            <a:noAutofit/>
          </a:bodyPr>
          <a:lstStyle/>
          <a:p>
            <a:pPr algn="ctr"/>
            <a:r>
              <a:rPr lang="el-GR" sz="2000" b="1" dirty="0">
                <a:solidFill>
                  <a:schemeClr val="bg1"/>
                </a:solidFill>
              </a:rPr>
              <a:t>‘’Αυτόν τον χειμώνα κυριαρχούν τα μοτίβα τετράγωνης λογικής</a:t>
            </a:r>
            <a:r>
              <a:rPr lang="el-GR" sz="2000" b="1" dirty="0" smtClean="0">
                <a:solidFill>
                  <a:schemeClr val="bg1"/>
                </a:solidFill>
              </a:rPr>
              <a:t>’’. Τα </a:t>
            </a:r>
            <a:r>
              <a:rPr lang="el-GR" sz="2000" b="1" dirty="0">
                <a:solidFill>
                  <a:schemeClr val="bg1"/>
                </a:solidFill>
              </a:rPr>
              <a:t>φορέματα πέρυσι και τι καλοκαίρι ακόμη και θα τα φορέσουμε και τώρα. Τα καρό φέτος έχουν κάτι πολύ βρετανικό ενώ παραπέμπουν στο κλασσικό αντρικό ντύσιμο μέσα από “</a:t>
            </a:r>
            <a:r>
              <a:rPr lang="en-US" sz="2000" b="1" dirty="0">
                <a:solidFill>
                  <a:schemeClr val="bg1"/>
                </a:solidFill>
              </a:rPr>
              <a:t>tailored</a:t>
            </a:r>
            <a:r>
              <a:rPr lang="el-GR" sz="2000" b="1" dirty="0">
                <a:solidFill>
                  <a:schemeClr val="bg1"/>
                </a:solidFill>
              </a:rPr>
              <a:t>” κομμάτια. Εκτός από τα καρό, στο προσκήνιο έρχονται και συγγενής όπως το ασπρόμαυρο </a:t>
            </a:r>
            <a:r>
              <a:rPr lang="en-US" sz="2000" b="1" dirty="0">
                <a:solidFill>
                  <a:schemeClr val="bg1"/>
                </a:solidFill>
              </a:rPr>
              <a:t>Pied de Paul</a:t>
            </a:r>
            <a:r>
              <a:rPr lang="el-GR" sz="2000" b="1" dirty="0">
                <a:solidFill>
                  <a:schemeClr val="bg1"/>
                </a:solidFill>
              </a:rPr>
              <a:t>. </a:t>
            </a:r>
          </a:p>
          <a:p>
            <a:pPr algn="ctr"/>
            <a:endParaRPr lang="el-GR" sz="2000" b="1" dirty="0">
              <a:solidFill>
                <a:schemeClr val="bg1"/>
              </a:solidFill>
            </a:endParaRPr>
          </a:p>
        </p:txBody>
      </p:sp>
    </p:spTree>
  </p:cSld>
  <p:clrMapOvr>
    <a:masterClrMapping/>
  </p:clrMapOvr>
  <p:transition spd="slow">
    <p:spli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987824" y="0"/>
            <a:ext cx="3008313" cy="1162050"/>
          </a:xfrm>
        </p:spPr>
        <p:txBody>
          <a:bodyPr>
            <a:normAutofit/>
          </a:bodyPr>
          <a:lstStyle/>
          <a:p>
            <a:pPr algn="ctr"/>
            <a:r>
              <a:rPr lang="en-US" sz="3200" i="1" u="sng" dirty="0">
                <a:solidFill>
                  <a:srgbClr val="FF66CC"/>
                </a:solidFill>
              </a:rPr>
              <a:t>Sporty</a:t>
            </a:r>
            <a:r>
              <a:rPr lang="el-GR" dirty="0"/>
              <a:t/>
            </a:r>
            <a:br>
              <a:rPr lang="el-GR" dirty="0"/>
            </a:br>
            <a:endParaRPr lang="el-GR" dirty="0"/>
          </a:p>
        </p:txBody>
      </p:sp>
      <p:pic>
        <p:nvPicPr>
          <p:cNvPr id="5" name="il_fi" descr="http://www.mobilehightech.net/images/16/fffmmm-hoodie-025154718.jpg"/>
          <p:cNvPicPr>
            <a:picLocks noGrp="1"/>
          </p:cNvPicPr>
          <p:nvPr>
            <p:ph idx="1"/>
          </p:nvPr>
        </p:nvPicPr>
        <p:blipFill>
          <a:blip r:embed="rId2" cstate="print"/>
          <a:stretch>
            <a:fillRect/>
          </a:stretch>
        </p:blipFill>
        <p:spPr bwMode="auto">
          <a:xfrm>
            <a:off x="251520" y="1772816"/>
            <a:ext cx="2857500" cy="28575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3 - Θέση κειμένου"/>
          <p:cNvSpPr>
            <a:spLocks noGrp="1"/>
          </p:cNvSpPr>
          <p:nvPr>
            <p:ph type="body" sz="half" idx="2"/>
          </p:nvPr>
        </p:nvSpPr>
        <p:spPr>
          <a:xfrm>
            <a:off x="3131840" y="1340768"/>
            <a:ext cx="3008313" cy="4691063"/>
          </a:xfrm>
        </p:spPr>
        <p:txBody>
          <a:bodyPr>
            <a:normAutofit/>
          </a:bodyPr>
          <a:lstStyle/>
          <a:p>
            <a:pPr algn="ctr"/>
            <a:r>
              <a:rPr lang="el-GR" sz="2400" b="1" i="1" dirty="0">
                <a:solidFill>
                  <a:schemeClr val="bg1"/>
                </a:solidFill>
              </a:rPr>
              <a:t>Έξυπνα </a:t>
            </a:r>
            <a:r>
              <a:rPr lang="en-US" sz="2400" b="1" i="1" dirty="0">
                <a:solidFill>
                  <a:schemeClr val="bg1"/>
                </a:solidFill>
              </a:rPr>
              <a:t>logo</a:t>
            </a:r>
            <a:r>
              <a:rPr lang="el-GR" sz="2400" b="1" i="1" dirty="0">
                <a:solidFill>
                  <a:schemeClr val="bg1"/>
                </a:solidFill>
              </a:rPr>
              <a:t>, έντονα χρώματα και άνετες γραμμές χαρακτηρίζουν τα αθλητικά κομμάτια της φθινοπωρινής σεζόν. Επένδυσε πάνω τους για υψηλές επιδόσεις στο στίβο του στυλ. </a:t>
            </a:r>
          </a:p>
          <a:p>
            <a:r>
              <a:rPr lang="el-GR" b="1" i="1" dirty="0">
                <a:solidFill>
                  <a:schemeClr val="bg1"/>
                </a:solidFill>
              </a:rPr>
              <a:t> </a:t>
            </a:r>
          </a:p>
          <a:p>
            <a:endParaRPr lang="el-GR" b="1" i="1" dirty="0"/>
          </a:p>
        </p:txBody>
      </p:sp>
      <p:pic>
        <p:nvPicPr>
          <p:cNvPr id="6" name="rg_hi" descr="http://t1.gstatic.com/images?q=tbn:ANd9GcSz-bdKmnWL0mdyig9WBaBqECU7O72y3n3r2aObqlltwXS-dxP0XQ">
            <a:hlinkClick r:id="rId3"/>
          </p:cNvPr>
          <p:cNvPicPr/>
          <p:nvPr/>
        </p:nvPicPr>
        <p:blipFill>
          <a:blip r:embed="rId4" cstate="print"/>
          <a:srcRect/>
          <a:stretch>
            <a:fillRect/>
          </a:stretch>
        </p:blipFill>
        <p:spPr bwMode="auto">
          <a:xfrm>
            <a:off x="6228184" y="1700808"/>
            <a:ext cx="2915816" cy="30963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slow">
    <p:split orient="ver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0"/>
            <a:ext cx="3008313" cy="1162050"/>
          </a:xfrm>
        </p:spPr>
        <p:txBody>
          <a:bodyPr>
            <a:normAutofit/>
          </a:bodyPr>
          <a:lstStyle/>
          <a:p>
            <a:pPr algn="ctr"/>
            <a:r>
              <a:rPr lang="el-GR" sz="3200" i="1" u="sng" dirty="0">
                <a:solidFill>
                  <a:srgbClr val="9900FF"/>
                </a:solidFill>
              </a:rPr>
              <a:t>Ανδρόγυνο</a:t>
            </a:r>
            <a:r>
              <a:rPr lang="el-GR" dirty="0"/>
              <a:t/>
            </a:r>
            <a:br>
              <a:rPr lang="el-GR" dirty="0"/>
            </a:br>
            <a:endParaRPr lang="el-GR" dirty="0"/>
          </a:p>
        </p:txBody>
      </p:sp>
      <p:pic>
        <p:nvPicPr>
          <p:cNvPr id="5" name="4 - Θέση περιεχομένου" descr="newego_LARGE_t_821_11170283_type11618.jpg"/>
          <p:cNvPicPr>
            <a:picLocks noGrp="1" noChangeAspect="1"/>
          </p:cNvPicPr>
          <p:nvPr>
            <p:ph idx="1"/>
          </p:nvPr>
        </p:nvPicPr>
        <p:blipFill>
          <a:blip r:embed="rId2" cstate="print"/>
          <a:stretch>
            <a:fillRect/>
          </a:stretch>
        </p:blipFill>
        <p:spPr>
          <a:xfrm>
            <a:off x="4511675" y="770731"/>
            <a:ext cx="3238500" cy="485775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4" name="3 - Θέση κειμένου"/>
          <p:cNvSpPr>
            <a:spLocks noGrp="1"/>
          </p:cNvSpPr>
          <p:nvPr>
            <p:ph type="body" sz="half" idx="2"/>
          </p:nvPr>
        </p:nvSpPr>
        <p:spPr>
          <a:xfrm>
            <a:off x="251520" y="980728"/>
            <a:ext cx="3008313" cy="4857403"/>
          </a:xfrm>
        </p:spPr>
        <p:txBody>
          <a:bodyPr>
            <a:noAutofit/>
          </a:bodyPr>
          <a:lstStyle/>
          <a:p>
            <a:pPr algn="ctr"/>
            <a:r>
              <a:rPr lang="el-GR" sz="1800" b="1" i="1" dirty="0" smtClean="0">
                <a:solidFill>
                  <a:schemeClr val="bg1"/>
                </a:solidFill>
              </a:rPr>
              <a:t>Ο </a:t>
            </a:r>
            <a:r>
              <a:rPr lang="el-GR" sz="1800" b="1" i="1" dirty="0">
                <a:solidFill>
                  <a:schemeClr val="bg1"/>
                </a:solidFill>
              </a:rPr>
              <a:t>δανεισμός ανδρικών γραμμών δεν είναι κάτι νέο για τους απανταχού σχεδιαστές. Αυτή τη φορά ωστόσο, δεν δανείστηκαν απλά αλλά έντυσαν τις μούσες τους με τα ίδια ακριβώς ρούχα που ο αγαπημένος τους θα επέλεγε για την επόμενη ημέρα στο </a:t>
            </a:r>
            <a:r>
              <a:rPr lang="en-US" sz="1800" b="1" i="1" dirty="0">
                <a:solidFill>
                  <a:schemeClr val="bg1"/>
                </a:solidFill>
              </a:rPr>
              <a:t>business meeting </a:t>
            </a:r>
            <a:r>
              <a:rPr lang="el-GR" sz="1800" b="1" i="1" dirty="0">
                <a:solidFill>
                  <a:schemeClr val="bg1"/>
                </a:solidFill>
              </a:rPr>
              <a:t>του. Όσες λατρεύετε το ανδρόγυνο στυλ, φέτος τον χειμώνα σας επιτρέπεται να μην το αποχωριστείτε  στιγμή απτό πρωί με αυστηρό κουστούμι, πουκάμισο και γιλέκο μέχρι το βράδυ επιλέγοντας σμόκιν εμφανίσεις με μαύρο παντελόνι και κλειστό σακάκι. </a:t>
            </a:r>
          </a:p>
          <a:p>
            <a:endParaRPr lang="el-GR" sz="1800" b="1" i="1" dirty="0"/>
          </a:p>
        </p:txBody>
      </p:sp>
    </p:spTree>
  </p:cSld>
  <p:clrMapOvr>
    <a:masterClrMapping/>
  </p:clrMapOvr>
  <p:transition spd="slow">
    <p:split orient="vert"/>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Ζωντάνι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529</TotalTime>
  <Words>1088</Words>
  <Application>Microsoft Office PowerPoint</Application>
  <PresentationFormat>Προβολή στην οθόνη (4:3)</PresentationFormat>
  <Paragraphs>106</Paragraphs>
  <Slides>26</Slides>
  <Notes>2</Notes>
  <HiddenSlides>0</HiddenSlides>
  <MMClips>1</MMClips>
  <ScaleCrop>false</ScaleCrop>
  <HeadingPairs>
    <vt:vector size="4" baseType="variant">
      <vt:variant>
        <vt:lpstr>Θέμα</vt:lpstr>
      </vt:variant>
      <vt:variant>
        <vt:i4>1</vt:i4>
      </vt:variant>
      <vt:variant>
        <vt:lpstr>Τίτλοι διαφανειών</vt:lpstr>
      </vt:variant>
      <vt:variant>
        <vt:i4>26</vt:i4>
      </vt:variant>
    </vt:vector>
  </HeadingPairs>
  <TitlesOfParts>
    <vt:vector size="27" baseType="lpstr">
      <vt:lpstr>Θέμα του Office</vt:lpstr>
      <vt:lpstr>ΜΟΔΑ</vt:lpstr>
      <vt:lpstr> ΤΑΣΕΙΣ ΜΟΔΑΣ ΦΘΙΝΟΠΩΡΟ-ΧΕΙΜΩΝΑΣ 2011-12 </vt:lpstr>
      <vt:lpstr>Περίληψη </vt:lpstr>
      <vt:lpstr>Περιεχόμενα </vt:lpstr>
      <vt:lpstr>ΕΙΣΑΓΩΓΗ</vt:lpstr>
      <vt:lpstr>Εθνική υπόθεση</vt:lpstr>
      <vt:lpstr>Καρό &amp; friends </vt:lpstr>
      <vt:lpstr>Sporty </vt:lpstr>
      <vt:lpstr>Ανδρόγυνο </vt:lpstr>
      <vt:lpstr>Παλιό Χόλιγουντ </vt:lpstr>
      <vt:lpstr>Κόκκινo   </vt:lpstr>
      <vt:lpstr>Snakeskin</vt:lpstr>
      <vt:lpstr>Πουά </vt:lpstr>
      <vt:lpstr>Εμπριμέ </vt:lpstr>
      <vt:lpstr>Δαντέλα </vt:lpstr>
      <vt:lpstr>ΦΤΕΡΑ </vt:lpstr>
      <vt:lpstr>Όικος RalphLauren </vt:lpstr>
      <vt:lpstr>Δέρμα </vt:lpstr>
      <vt:lpstr>ΜΑΚΙΓΙΑΖ </vt:lpstr>
      <vt:lpstr>Δέρμα </vt:lpstr>
      <vt:lpstr>Χείλη </vt:lpstr>
      <vt:lpstr>ΣΥΖΗΤΗΣΗ-ΣΥΜΠΕΡΑΣΜΑΤΑ</vt:lpstr>
      <vt:lpstr>ΑΝΑΣΤΟΧΑΣΜΟΣ-ΑΞΙΟΛΟΓΗΣΗ</vt:lpstr>
      <vt:lpstr>ΜΕΘΟΔΟΛΟΓΙΑ</vt:lpstr>
      <vt:lpstr>ΕΠΕΞΗΓΗΣΗ ΟΡΩΝ  </vt:lpstr>
      <vt:lpstr>ΕΠΙΛΟΓΟΣ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ΜΟΔΑ</dc:title>
  <dc:creator>βαλεντινα</dc:creator>
  <cp:lastModifiedBy>user</cp:lastModifiedBy>
  <cp:revision>74</cp:revision>
  <dcterms:created xsi:type="dcterms:W3CDTF">2011-12-19T12:44:07Z</dcterms:created>
  <dcterms:modified xsi:type="dcterms:W3CDTF">2012-02-05T19:44:35Z</dcterms:modified>
</cp:coreProperties>
</file>